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8"/>
  </p:notesMasterIdLst>
  <p:handoutMasterIdLst>
    <p:handoutMasterId r:id="rId99"/>
  </p:handoutMasterIdLst>
  <p:sldIdLst>
    <p:sldId id="256" r:id="rId2"/>
    <p:sldId id="422" r:id="rId3"/>
    <p:sldId id="423" r:id="rId4"/>
    <p:sldId id="417" r:id="rId5"/>
    <p:sldId id="289" r:id="rId6"/>
    <p:sldId id="299" r:id="rId7"/>
    <p:sldId id="313" r:id="rId8"/>
    <p:sldId id="415" r:id="rId9"/>
    <p:sldId id="292" r:id="rId10"/>
    <p:sldId id="428" r:id="rId11"/>
    <p:sldId id="414" r:id="rId12"/>
    <p:sldId id="290" r:id="rId13"/>
    <p:sldId id="293" r:id="rId14"/>
    <p:sldId id="294" r:id="rId15"/>
    <p:sldId id="295" r:id="rId16"/>
    <p:sldId id="419" r:id="rId17"/>
    <p:sldId id="424" r:id="rId18"/>
    <p:sldId id="425" r:id="rId19"/>
    <p:sldId id="291" r:id="rId20"/>
    <p:sldId id="274" r:id="rId21"/>
    <p:sldId id="364" r:id="rId22"/>
    <p:sldId id="365" r:id="rId23"/>
    <p:sldId id="366" r:id="rId24"/>
    <p:sldId id="367" r:id="rId25"/>
    <p:sldId id="416" r:id="rId26"/>
    <p:sldId id="275" r:id="rId27"/>
    <p:sldId id="420" r:id="rId28"/>
    <p:sldId id="406" r:id="rId29"/>
    <p:sldId id="278" r:id="rId30"/>
    <p:sldId id="405" r:id="rId31"/>
    <p:sldId id="280" r:id="rId32"/>
    <p:sldId id="282" r:id="rId33"/>
    <p:sldId id="311" r:id="rId34"/>
    <p:sldId id="312" r:id="rId35"/>
    <p:sldId id="297" r:id="rId36"/>
    <p:sldId id="298" r:id="rId37"/>
    <p:sldId id="287" r:id="rId38"/>
    <p:sldId id="288" r:id="rId39"/>
    <p:sldId id="418" r:id="rId40"/>
    <p:sldId id="393" r:id="rId41"/>
    <p:sldId id="395" r:id="rId42"/>
    <p:sldId id="301" r:id="rId43"/>
    <p:sldId id="302" r:id="rId44"/>
    <p:sldId id="304" r:id="rId45"/>
    <p:sldId id="305" r:id="rId46"/>
    <p:sldId id="434" r:id="rId47"/>
    <p:sldId id="370" r:id="rId48"/>
    <p:sldId id="377" r:id="rId49"/>
    <p:sldId id="306" r:id="rId50"/>
    <p:sldId id="307" r:id="rId51"/>
    <p:sldId id="387" r:id="rId52"/>
    <p:sldId id="388" r:id="rId53"/>
    <p:sldId id="389" r:id="rId54"/>
    <p:sldId id="308" r:id="rId55"/>
    <p:sldId id="309" r:id="rId56"/>
    <p:sldId id="310" r:id="rId57"/>
    <p:sldId id="403" r:id="rId58"/>
    <p:sldId id="404" r:id="rId59"/>
    <p:sldId id="421" r:id="rId60"/>
    <p:sldId id="384" r:id="rId61"/>
    <p:sldId id="385" r:id="rId62"/>
    <p:sldId id="284" r:id="rId63"/>
    <p:sldId id="285" r:id="rId64"/>
    <p:sldId id="286" r:id="rId65"/>
    <p:sldId id="412" r:id="rId66"/>
    <p:sldId id="371" r:id="rId67"/>
    <p:sldId id="407" r:id="rId68"/>
    <p:sldId id="408" r:id="rId69"/>
    <p:sldId id="372" r:id="rId70"/>
    <p:sldId id="426" r:id="rId71"/>
    <p:sldId id="373" r:id="rId72"/>
    <p:sldId id="410" r:id="rId73"/>
    <p:sldId id="374" r:id="rId74"/>
    <p:sldId id="375" r:id="rId75"/>
    <p:sldId id="383" r:id="rId76"/>
    <p:sldId id="378" r:id="rId77"/>
    <p:sldId id="435" r:id="rId78"/>
    <p:sldId id="379" r:id="rId79"/>
    <p:sldId id="380" r:id="rId80"/>
    <p:sldId id="430" r:id="rId81"/>
    <p:sldId id="431" r:id="rId82"/>
    <p:sldId id="432" r:id="rId83"/>
    <p:sldId id="381" r:id="rId84"/>
    <p:sldId id="258" r:id="rId85"/>
    <p:sldId id="259" r:id="rId86"/>
    <p:sldId id="260" r:id="rId87"/>
    <p:sldId id="261" r:id="rId88"/>
    <p:sldId id="263" r:id="rId89"/>
    <p:sldId id="262" r:id="rId90"/>
    <p:sldId id="269" r:id="rId91"/>
    <p:sldId id="268" r:id="rId92"/>
    <p:sldId id="272" r:id="rId93"/>
    <p:sldId id="267" r:id="rId94"/>
    <p:sldId id="273" r:id="rId95"/>
    <p:sldId id="270" r:id="rId96"/>
    <p:sldId id="271" r:id="rId9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366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41" autoAdjust="0"/>
    <p:restoredTop sz="72656" autoAdjust="0"/>
  </p:normalViewPr>
  <p:slideViewPr>
    <p:cSldViewPr>
      <p:cViewPr varScale="1">
        <p:scale>
          <a:sx n="79" d="100"/>
          <a:sy n="79" d="100"/>
        </p:scale>
        <p:origin x="206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794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handoutMaster" Target="handoutMasters/handout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0.xml"/><Relationship Id="rId7" Type="http://schemas.openxmlformats.org/officeDocument/2006/relationships/slide" Target="slides/slide24.xml"/><Relationship Id="rId2" Type="http://schemas.openxmlformats.org/officeDocument/2006/relationships/slide" Target="slides/slide9.xml"/><Relationship Id="rId1" Type="http://schemas.openxmlformats.org/officeDocument/2006/relationships/slide" Target="slides/slide8.xml"/><Relationship Id="rId6" Type="http://schemas.openxmlformats.org/officeDocument/2006/relationships/slide" Target="slides/slide18.xml"/><Relationship Id="rId5" Type="http://schemas.openxmlformats.org/officeDocument/2006/relationships/slide" Target="slides/slide17.xml"/><Relationship Id="rId4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4091C800-B27A-47EF-908E-91105C63AE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21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D33D160F-443B-41DC-B136-29FAC9AB3A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34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D160F-443B-41DC-B136-29FAC9AB3AA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4365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76BB36-32DB-453C-9FEE-34655F86A48F}" type="slidenum">
              <a:rPr lang="en-US"/>
              <a:pPr/>
              <a:t>12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08023E-4077-4E75-BA2A-FB88DF6E8098}" type="slidenum">
              <a:rPr lang="en-US"/>
              <a:pPr/>
              <a:t>13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678D61-CE4D-41FC-9526-B550F9DF6EAF}" type="slidenum">
              <a:rPr lang="en-US"/>
              <a:pPr/>
              <a:t>14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0390A6-24EE-4734-8AEA-33C2788367F2}" type="slidenum">
              <a:rPr lang="en-US"/>
              <a:pPr/>
              <a:t>15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0390A6-24EE-4734-8AEA-33C2788367F2}" type="slidenum">
              <a:rPr lang="en-US"/>
              <a:pPr/>
              <a:t>16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678D61-CE4D-41FC-9526-B550F9DF6EAF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7867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678D61-CE4D-41FC-9526-B550F9DF6EAF}" type="slidenum">
              <a:rPr lang="en-US"/>
              <a:pPr/>
              <a:t>18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117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C53011-F485-4DE9-9DB8-9F8410BF1DA4}" type="slidenum">
              <a:rPr lang="en-US"/>
              <a:pPr/>
              <a:t>19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E4E254-4E37-4A92-8D86-B35EB0AAF24A}" type="slidenum">
              <a:rPr lang="en-US"/>
              <a:pPr/>
              <a:t>20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061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D4D0D7-C3DE-457A-986E-2D33CFE6F10B}" type="slidenum">
              <a:rPr lang="en-US"/>
              <a:pPr/>
              <a:t>21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11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3D160F-443B-41DC-B136-29FAC9AB3AA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146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CB78A3-785C-454B-A872-8CA00DB52873}" type="slidenum">
              <a:rPr lang="en-US"/>
              <a:pPr/>
              <a:t>22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111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C56C69-8B20-4FB7-AF8F-CED726E33170}" type="slidenum">
              <a:rPr lang="en-US"/>
              <a:pPr/>
              <a:t>23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703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DAFCB-7121-4840-ACC1-F34D1F54BF64}" type="slidenum">
              <a:rPr lang="en-US"/>
              <a:pPr/>
              <a:t>24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781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C53011-F485-4DE9-9DB8-9F8410BF1DA4}" type="slidenum">
              <a:rPr lang="en-US"/>
              <a:pPr/>
              <a:t>25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44043E-FFBD-4D03-A7C5-748B8462FB11}" type="slidenum">
              <a:rPr lang="en-US"/>
              <a:pPr/>
              <a:t>75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6337AB-E26D-4CE0-AD28-161742BC9A2C}" type="slidenum">
              <a:rPr lang="en-US"/>
              <a:pPr/>
              <a:t>5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A6F932-9B8F-4838-9985-6422F846F490}" type="slidenum">
              <a:rPr lang="en-US"/>
              <a:pPr/>
              <a:t>6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ADA3F7-76A1-41D3-8787-7AB0999D4FE6}" type="slidenum">
              <a:rPr lang="en-US"/>
              <a:pPr/>
              <a:t>7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ADA3F7-76A1-41D3-8787-7AB0999D4FE6}" type="slidenum">
              <a:rPr lang="en-US"/>
              <a:pPr/>
              <a:t>8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C86F66-12BD-4578-9F54-B2B81F0F5DF2}" type="slidenum">
              <a:rPr lang="en-US"/>
              <a:pPr/>
              <a:t>9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C86F66-12BD-4578-9F54-B2B81F0F5DF2}" type="slidenum">
              <a:rPr lang="en-US"/>
              <a:pPr/>
              <a:t>10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78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C86F66-12BD-4578-9F54-B2B81F0F5DF2}" type="slidenum">
              <a:rPr lang="en-US"/>
              <a:pPr/>
              <a:t>11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6FFC2-EC0A-4E99-A232-0E426A0B26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8EBE96-00CF-46E2-B10C-0969496253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921F8-A5D9-40E3-8A42-36505DA249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0CB97-0E11-40A8-A027-D50CA52911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F10DE-DD26-455F-B6AF-CE9C60B665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17FF9A-79E2-4E54-9D3F-51209DE597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3AE46-121C-42EA-91A8-76A83CBE48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D1ADE-69C2-45BF-A79F-CF4044C591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1E1DCD-0E64-4A22-AC24-F6128A7F2D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1AD51E-AFAF-4571-B11E-29A7D59A44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84818-CA3A-4388-AFEB-86E5B66385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10000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FAD470A-1AA8-4BBF-BF7F-CD7AC48819C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60.xml"/><Relationship Id="rId13" Type="http://schemas.openxmlformats.org/officeDocument/2006/relationships/slide" Target="slide43.xml"/><Relationship Id="rId18" Type="http://schemas.openxmlformats.org/officeDocument/2006/relationships/slide" Target="slide13.xml"/><Relationship Id="rId26" Type="http://schemas.openxmlformats.org/officeDocument/2006/relationships/slide" Target="slide75.xml"/><Relationship Id="rId3" Type="http://schemas.openxmlformats.org/officeDocument/2006/relationships/slide" Target="slide6.xml"/><Relationship Id="rId21" Type="http://schemas.openxmlformats.org/officeDocument/2006/relationships/slide" Target="slide19.xml"/><Relationship Id="rId7" Type="http://schemas.openxmlformats.org/officeDocument/2006/relationships/slide" Target="slide37.xml"/><Relationship Id="rId12" Type="http://schemas.openxmlformats.org/officeDocument/2006/relationships/slide" Target="slide11.xml"/><Relationship Id="rId17" Type="http://schemas.openxmlformats.org/officeDocument/2006/relationships/slide" Target="slide66.xml"/><Relationship Id="rId25" Type="http://schemas.openxmlformats.org/officeDocument/2006/relationships/slide" Target="slide49.xml"/><Relationship Id="rId2" Type="http://schemas.openxmlformats.org/officeDocument/2006/relationships/notesSlide" Target="../notesSlides/notesSlide2.xml"/><Relationship Id="rId16" Type="http://schemas.openxmlformats.org/officeDocument/2006/relationships/slide" Target="slide44.xml"/><Relationship Id="rId20" Type="http://schemas.openxmlformats.org/officeDocument/2006/relationships/slide" Target="slide69.xml"/><Relationship Id="rId29" Type="http://schemas.openxmlformats.org/officeDocument/2006/relationships/slide" Target="slide8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62.xml"/><Relationship Id="rId24" Type="http://schemas.openxmlformats.org/officeDocument/2006/relationships/slide" Target="slide25.xml"/><Relationship Id="rId5" Type="http://schemas.openxmlformats.org/officeDocument/2006/relationships/slide" Target="slide54.xml"/><Relationship Id="rId15" Type="http://schemas.openxmlformats.org/officeDocument/2006/relationships/slide" Target="slide12.xml"/><Relationship Id="rId23" Type="http://schemas.openxmlformats.org/officeDocument/2006/relationships/slide" Target="slide79.xml"/><Relationship Id="rId28" Type="http://schemas.openxmlformats.org/officeDocument/2006/relationships/slide" Target="slide50.xml"/><Relationship Id="rId10" Type="http://schemas.openxmlformats.org/officeDocument/2006/relationships/slide" Target="slide42.xml"/><Relationship Id="rId19" Type="http://schemas.openxmlformats.org/officeDocument/2006/relationships/slide" Target="slide45.xml"/><Relationship Id="rId31" Type="http://schemas.openxmlformats.org/officeDocument/2006/relationships/slide" Target="slide51.xml"/><Relationship Id="rId4" Type="http://schemas.openxmlformats.org/officeDocument/2006/relationships/slide" Target="slide35.xml"/><Relationship Id="rId9" Type="http://schemas.openxmlformats.org/officeDocument/2006/relationships/slide" Target="slide9.xml"/><Relationship Id="rId14" Type="http://schemas.openxmlformats.org/officeDocument/2006/relationships/slide" Target="slide63.xml"/><Relationship Id="rId22" Type="http://schemas.openxmlformats.org/officeDocument/2006/relationships/slide" Target="slide47.xml"/><Relationship Id="rId27" Type="http://schemas.openxmlformats.org/officeDocument/2006/relationships/slide" Target="slide20.xml"/><Relationship Id="rId30" Type="http://schemas.openxmlformats.org/officeDocument/2006/relationships/slide" Target="slide3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wmf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54864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Everything you need to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know to pass the </a:t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C.C.S.A. Umpiring Test</a:t>
            </a:r>
            <a:br>
              <a:rPr lang="en-US" dirty="0">
                <a:solidFill>
                  <a:srgbClr val="FFFF00"/>
                </a:solidFill>
              </a:rPr>
            </a:b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Umpiring Training</a:t>
            </a:r>
            <a:br>
              <a:rPr lang="en-US" dirty="0">
                <a:solidFill>
                  <a:srgbClr val="FFFF00"/>
                </a:solidFill>
              </a:rPr>
            </a:br>
            <a:br>
              <a:rPr lang="en-US" dirty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>2024 edition</a:t>
            </a:r>
          </a:p>
        </p:txBody>
      </p:sp>
      <p:sp>
        <p:nvSpPr>
          <p:cNvPr id="5" name="TextBox 4"/>
          <p:cNvSpPr txBox="1"/>
          <p:nvPr/>
        </p:nvSpPr>
        <p:spPr>
          <a:xfrm rot="19775504">
            <a:off x="691499" y="377192"/>
            <a:ext cx="1615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solidFill>
                  <a:srgbClr val="FFFF00"/>
                </a:solidFill>
              </a:rPr>
              <a:t>ALMOST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4800" y="1143000"/>
            <a:ext cx="8534400" cy="4854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295400" lvl="2" indent="-381000" eaLnBrk="0" hangingPunct="0">
              <a:lnSpc>
                <a:spcPct val="15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They must obtain a Letter of Approval from their supervising pastor acknowledging that they are to be mentors to future leaders.</a:t>
            </a:r>
          </a:p>
          <a:p>
            <a:pPr marL="1295400" lvl="2" indent="-381000" eaLnBrk="0" hangingPunct="0">
              <a:lnSpc>
                <a:spcPct val="15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They will assume a role of either Assistant Governor, Assistant Coach, or Assistant Umpire.</a:t>
            </a:r>
            <a:endParaRPr lang="en-US" sz="3000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Ages of Players</a:t>
            </a:r>
          </a:p>
        </p:txBody>
      </p:sp>
    </p:spTree>
    <p:extLst>
      <p:ext uri="{BB962C8B-B14F-4D97-AF65-F5344CB8AC3E}">
        <p14:creationId xmlns:p14="http://schemas.microsoft.com/office/powerpoint/2010/main" val="2611401561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304800" y="1143000"/>
            <a:ext cx="853440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Each team needs 9 players to start the game, at least 3 of which are females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No more than 3 males can bat consecutively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Defensive team can have 9 or 10 fielders</a:t>
            </a:r>
          </a:p>
          <a:p>
            <a:pPr marL="860425" lvl="1" indent="-288925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9 fielders - 1 rover, at least 3 females</a:t>
            </a:r>
          </a:p>
          <a:p>
            <a:pPr marL="860425" lvl="1" indent="-288925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10 fielders - 2 rovers, at least 4 females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Rovers: M or F</a:t>
            </a:r>
          </a:p>
          <a:p>
            <a:pPr marL="860425" lvl="1" indent="-288925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Position anywhere in the outfield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Players &amp;</a:t>
            </a:r>
            <a:r>
              <a:rPr lang="en-CA" baseline="0" dirty="0">
                <a:solidFill>
                  <a:srgbClr val="FFFF00"/>
                </a:solidFill>
              </a:rPr>
              <a:t> Lineups</a:t>
            </a:r>
            <a:endParaRPr lang="en-CA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533400" y="1066800"/>
            <a:ext cx="8077200" cy="5639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1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A full uniform shall consist of:</a:t>
            </a:r>
          </a:p>
          <a:p>
            <a:pPr marL="838200" lvl="1" indent="-381000" eaLnBrk="0" hangingPunct="0">
              <a:lnSpc>
                <a:spcPct val="11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Team name</a:t>
            </a:r>
          </a:p>
          <a:p>
            <a:pPr marL="838200" lvl="1" indent="-381000" eaLnBrk="0" hangingPunct="0">
              <a:lnSpc>
                <a:spcPct val="11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Legible number (different whole number for each player, 1 or 2 digit)</a:t>
            </a:r>
          </a:p>
          <a:p>
            <a:pPr marL="838200" lvl="1" indent="-381000" eaLnBrk="0" hangingPunct="0">
              <a:lnSpc>
                <a:spcPct val="11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Church name (or acronym)</a:t>
            </a:r>
          </a:p>
          <a:p>
            <a:pPr marL="838200" lvl="1" indent="-381000" eaLnBrk="0" hangingPunct="0">
              <a:lnSpc>
                <a:spcPct val="11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CCSA patch in a visible location </a:t>
            </a:r>
          </a:p>
          <a:p>
            <a:pPr marL="1295400" lvl="2" indent="-381000" eaLnBrk="0" hangingPunct="0">
              <a:lnSpc>
                <a:spcPct val="11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Glued or sewn on </a:t>
            </a:r>
          </a:p>
          <a:p>
            <a:pPr marL="838200" lvl="1" indent="-381000" eaLnBrk="0" hangingPunct="0">
              <a:lnSpc>
                <a:spcPct val="11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Sleeves, part of jersey or shirt worn underneath</a:t>
            </a:r>
          </a:p>
          <a:p>
            <a:pPr marL="381000" indent="-381000" eaLnBrk="0" hangingPunct="0">
              <a:lnSpc>
                <a:spcPct val="11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1 run per improper uniform is deducted BEFORE start of game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Full Uniforms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1143000" y="1905000"/>
            <a:ext cx="68580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eaLnBrk="0" hangingPunct="0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sz="3600" dirty="0">
                <a:solidFill>
                  <a:srgbClr val="FFFF00"/>
                </a:solidFill>
              </a:rPr>
              <a:t>3 Bases (safety base for 1st)</a:t>
            </a:r>
          </a:p>
          <a:p>
            <a:pPr marL="285750" indent="-285750" eaLnBrk="0" hangingPunct="0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sz="3600" dirty="0">
                <a:solidFill>
                  <a:srgbClr val="FFFF00"/>
                </a:solidFill>
              </a:rPr>
              <a:t>2-4 Spikes per Base (6-8 total)</a:t>
            </a:r>
          </a:p>
          <a:p>
            <a:pPr marL="285750" indent="-285750" eaLnBrk="0" hangingPunct="0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sz="3600" dirty="0">
                <a:solidFill>
                  <a:srgbClr val="FFFF00"/>
                </a:solidFill>
              </a:rPr>
              <a:t>2 Pylons</a:t>
            </a:r>
          </a:p>
          <a:p>
            <a:pPr marL="285750" indent="-285750" eaLnBrk="0" hangingPunct="0">
              <a:lnSpc>
                <a:spcPct val="120000"/>
              </a:lnSpc>
              <a:spcBef>
                <a:spcPct val="50000"/>
              </a:spcBef>
              <a:buFontTx/>
              <a:buChar char="•"/>
            </a:pPr>
            <a:r>
              <a:rPr lang="en-US" sz="3600" dirty="0">
                <a:solidFill>
                  <a:srgbClr val="FFFF00"/>
                </a:solidFill>
              </a:rPr>
              <a:t>Brand new Game Ball   </a:t>
            </a:r>
            <a:br>
              <a:rPr lang="en-US" sz="3600" dirty="0">
                <a:solidFill>
                  <a:srgbClr val="FFFF00"/>
                </a:solidFill>
              </a:rPr>
            </a:br>
            <a:r>
              <a:rPr lang="en-US" sz="3600" dirty="0">
                <a:solidFill>
                  <a:srgbClr val="FFFF00"/>
                </a:solidFill>
              </a:rPr>
              <a:t>   (supplied by C.C.S.A.)</a:t>
            </a:r>
          </a:p>
        </p:txBody>
      </p:sp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7315200" y="4953000"/>
          <a:ext cx="1600200" cy="159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286200" imgH="285120" progId="">
                  <p:embed/>
                </p:oleObj>
              </mc:Choice>
              <mc:Fallback>
                <p:oleObj name="Clip" r:id="rId3" imgW="286200" imgH="28512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4953000"/>
                        <a:ext cx="1600200" cy="159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Full Equipment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0" y="2286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dirty="0">
                <a:solidFill>
                  <a:srgbClr val="FFFF00"/>
                </a:solidFill>
              </a:rPr>
              <a:t>Full Equipment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52400" y="1752600"/>
            <a:ext cx="8839200" cy="491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/>
            <a:r>
              <a:rPr lang="en-CA" sz="2800">
                <a:solidFill>
                  <a:srgbClr val="FFFF00"/>
                </a:solidFill>
              </a:rPr>
              <a:t>Failure of home team to supply </a:t>
            </a:r>
            <a:r>
              <a:rPr lang="en-CA" sz="2800" i="1" u="sng">
                <a:solidFill>
                  <a:srgbClr val="FFFF00"/>
                </a:solidFill>
              </a:rPr>
              <a:t>proper full equipment</a:t>
            </a:r>
            <a:r>
              <a:rPr lang="en-CA" sz="2800">
                <a:solidFill>
                  <a:srgbClr val="FFFF00"/>
                </a:solidFill>
              </a:rPr>
              <a:t>:</a:t>
            </a:r>
          </a:p>
          <a:p>
            <a:pPr marL="381000" indent="-381000" eaLnBrk="0" hangingPunct="0">
              <a:buFontTx/>
              <a:buChar char="•"/>
            </a:pPr>
            <a:r>
              <a:rPr lang="en-CA" sz="2800">
                <a:solidFill>
                  <a:srgbClr val="FFFF00"/>
                </a:solidFill>
              </a:rPr>
              <a:t>loss of home team status</a:t>
            </a:r>
          </a:p>
          <a:p>
            <a:pPr marL="381000" indent="-381000" eaLnBrk="0" hangingPunct="0">
              <a:buFontTx/>
              <a:buChar char="•"/>
            </a:pPr>
            <a:r>
              <a:rPr lang="en-CA" sz="2800">
                <a:solidFill>
                  <a:srgbClr val="FFFF00"/>
                </a:solidFill>
              </a:rPr>
              <a:t>deducted one bonus equipment point</a:t>
            </a:r>
          </a:p>
          <a:p>
            <a:pPr marL="381000" indent="-381000" eaLnBrk="0" hangingPunct="0"/>
            <a:endParaRPr lang="en-CA" sz="1600">
              <a:solidFill>
                <a:srgbClr val="FFFF00"/>
              </a:solidFill>
            </a:endParaRPr>
          </a:p>
          <a:p>
            <a:pPr marL="381000" indent="-381000" eaLnBrk="0" hangingPunct="0"/>
            <a:r>
              <a:rPr lang="en-CA" sz="2800">
                <a:solidFill>
                  <a:srgbClr val="FFFF00"/>
                </a:solidFill>
              </a:rPr>
              <a:t>If visiting team is able to supply the full equipment set:</a:t>
            </a:r>
          </a:p>
          <a:p>
            <a:pPr marL="381000" indent="-381000" eaLnBrk="0" hangingPunct="0">
              <a:buFontTx/>
              <a:buChar char="•"/>
            </a:pPr>
            <a:r>
              <a:rPr lang="en-CA" sz="2800">
                <a:solidFill>
                  <a:srgbClr val="FFFF00"/>
                </a:solidFill>
              </a:rPr>
              <a:t>awarded one bonus equipment point</a:t>
            </a:r>
          </a:p>
          <a:p>
            <a:pPr marL="381000" indent="-381000" eaLnBrk="0" hangingPunct="0"/>
            <a:endParaRPr lang="en-CA" sz="1600">
              <a:solidFill>
                <a:srgbClr val="FFFF00"/>
              </a:solidFill>
            </a:endParaRPr>
          </a:p>
          <a:p>
            <a:pPr marL="381000" indent="-381000" eaLnBrk="0" hangingPunct="0"/>
            <a:r>
              <a:rPr lang="en-CA" sz="2800">
                <a:solidFill>
                  <a:srgbClr val="FFFF00"/>
                </a:solidFill>
              </a:rPr>
              <a:t>Note offense on scoresheets</a:t>
            </a:r>
          </a:p>
          <a:p>
            <a:pPr marL="381000" indent="-381000" eaLnBrk="0" hangingPunct="0"/>
            <a:endParaRPr lang="en-CA" sz="1600">
              <a:solidFill>
                <a:srgbClr val="FFFF00"/>
              </a:solidFill>
            </a:endParaRPr>
          </a:p>
          <a:p>
            <a:pPr marL="381000" indent="-381000" eaLnBrk="0" hangingPunct="0"/>
            <a:r>
              <a:rPr lang="en-CA" sz="2800">
                <a:solidFill>
                  <a:srgbClr val="FFFF00"/>
                </a:solidFill>
              </a:rPr>
              <a:t>Original home team still leads devotions</a:t>
            </a:r>
          </a:p>
          <a:p>
            <a:pPr marL="381000" indent="-381000" eaLnBrk="0" hangingPunct="0"/>
            <a:endParaRPr lang="en-CA" sz="1600">
              <a:solidFill>
                <a:srgbClr val="FFFF00"/>
              </a:solidFill>
            </a:endParaRPr>
          </a:p>
          <a:p>
            <a:pPr marL="381000" indent="-381000" eaLnBrk="0" hangingPunct="0"/>
            <a:r>
              <a:rPr lang="en-CA" sz="2800">
                <a:solidFill>
                  <a:srgbClr val="FFFF00"/>
                </a:solidFill>
              </a:rPr>
              <a:t>If neither team can supply equipment:</a:t>
            </a:r>
          </a:p>
          <a:p>
            <a:pPr marL="381000" indent="-381000" eaLnBrk="0" hangingPunct="0">
              <a:buFontTx/>
              <a:buChar char="•"/>
            </a:pPr>
            <a:r>
              <a:rPr lang="en-CA" sz="2800">
                <a:solidFill>
                  <a:srgbClr val="FFFF00"/>
                </a:solidFill>
              </a:rPr>
              <a:t>game results in forfeit by original home team</a:t>
            </a:r>
            <a:endParaRPr lang="en-US" sz="280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dirty="0">
                <a:solidFill>
                  <a:srgbClr val="FFFF00"/>
                </a:solidFill>
              </a:rPr>
              <a:t>Full Equipment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228600" y="2298700"/>
            <a:ext cx="8610600" cy="356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20000"/>
              </a:lnSpc>
            </a:pPr>
            <a:r>
              <a:rPr lang="en-CA" sz="3000">
                <a:solidFill>
                  <a:srgbClr val="FFFF00"/>
                </a:solidFill>
              </a:rPr>
              <a:t>Failure of home team to supply a </a:t>
            </a:r>
            <a:r>
              <a:rPr lang="en-CA" sz="3000" i="1" u="sng">
                <a:solidFill>
                  <a:srgbClr val="FFFF00"/>
                </a:solidFill>
              </a:rPr>
              <a:t>new game ball</a:t>
            </a:r>
            <a:r>
              <a:rPr lang="en-CA" sz="3000">
                <a:solidFill>
                  <a:srgbClr val="FFFF00"/>
                </a:solidFill>
              </a:rPr>
              <a:t>: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3000">
                <a:solidFill>
                  <a:srgbClr val="FFFF00"/>
                </a:solidFill>
              </a:rPr>
              <a:t>loss of home team status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3000">
                <a:solidFill>
                  <a:srgbClr val="FFFF00"/>
                </a:solidFill>
              </a:rPr>
              <a:t>deducted one bonus equipment point</a:t>
            </a:r>
          </a:p>
          <a:p>
            <a:pPr marL="381000" indent="-381000" eaLnBrk="0" hangingPunct="0">
              <a:lnSpc>
                <a:spcPct val="120000"/>
              </a:lnSpc>
            </a:pPr>
            <a:endParaRPr lang="en-CA" sz="2000">
              <a:solidFill>
                <a:srgbClr val="FFFF00"/>
              </a:solidFill>
            </a:endParaRPr>
          </a:p>
          <a:p>
            <a:pPr marL="381000" indent="-381000" eaLnBrk="0" hangingPunct="0">
              <a:lnSpc>
                <a:spcPct val="120000"/>
              </a:lnSpc>
            </a:pPr>
            <a:r>
              <a:rPr lang="en-CA" sz="3000">
                <a:solidFill>
                  <a:srgbClr val="FFFF00"/>
                </a:solidFill>
              </a:rPr>
              <a:t>Use best available ball as replacement</a:t>
            </a:r>
          </a:p>
          <a:p>
            <a:pPr marL="381000" indent="-381000" eaLnBrk="0" hangingPunct="0">
              <a:lnSpc>
                <a:spcPct val="120000"/>
              </a:lnSpc>
            </a:pPr>
            <a:endParaRPr lang="en-CA" sz="2000">
              <a:solidFill>
                <a:srgbClr val="FFFF00"/>
              </a:solidFill>
            </a:endParaRPr>
          </a:p>
          <a:p>
            <a:pPr marL="381000" indent="-381000" eaLnBrk="0" hangingPunct="0">
              <a:lnSpc>
                <a:spcPct val="120000"/>
              </a:lnSpc>
            </a:pPr>
            <a:r>
              <a:rPr lang="en-CA" sz="3000">
                <a:solidFill>
                  <a:srgbClr val="FFFF00"/>
                </a:solidFill>
              </a:rPr>
              <a:t>Note offense on scoresheets</a:t>
            </a:r>
            <a:endParaRPr lang="en-US" sz="300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0" y="4572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dirty="0">
                <a:solidFill>
                  <a:srgbClr val="FFFF00"/>
                </a:solidFill>
              </a:rPr>
              <a:t>Bats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810000" y="1143000"/>
            <a:ext cx="4724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81000" indent="-381000" eaLnBrk="0" hangingPunct="0">
              <a:lnSpc>
                <a:spcPct val="120000"/>
              </a:lnSpc>
            </a:pPr>
            <a:r>
              <a:rPr lang="en-US" sz="3000" dirty="0">
                <a:solidFill>
                  <a:srgbClr val="FFFF00"/>
                </a:solidFill>
              </a:rPr>
              <a:t>Legal, unless on ASA NON-Approved list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49506" name="Picture 2" descr="asa2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72" y="1186115"/>
            <a:ext cx="1339228" cy="127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9507" name="Picture 3" descr="asa20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5472" y="1219200"/>
            <a:ext cx="1339228" cy="1314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9508" name="Picture 4" descr="2013ASABatMarkSlowPitc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053442"/>
            <a:ext cx="1279214" cy="1374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9509" name="Picture 5" descr="USSSA_Fingerprint_Ne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529" y="2752028"/>
            <a:ext cx="976730" cy="184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5867400" y="3350243"/>
            <a:ext cx="3124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81000" indent="-381000" eaLnBrk="0" hangingPunct="0">
              <a:lnSpc>
                <a:spcPct val="120000"/>
              </a:lnSpc>
            </a:pPr>
            <a:r>
              <a:rPr lang="en-US" sz="3000" dirty="0">
                <a:solidFill>
                  <a:srgbClr val="FFFF00"/>
                </a:solidFill>
              </a:rPr>
              <a:t>Legal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623866" y="5183106"/>
            <a:ext cx="3124200" cy="595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81000" indent="-381000" eaLnBrk="0" hangingPunct="0">
              <a:lnSpc>
                <a:spcPct val="120000"/>
              </a:lnSpc>
            </a:pPr>
            <a:r>
              <a:rPr lang="en-US" sz="3000" dirty="0">
                <a:solidFill>
                  <a:srgbClr val="FFFF00"/>
                </a:solidFill>
              </a:rPr>
              <a:t>only: Legal</a:t>
            </a: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6400800" y="5382800"/>
            <a:ext cx="2362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81000" indent="-381000" eaLnBrk="0" hangingPunct="0">
              <a:lnSpc>
                <a:spcPct val="120000"/>
              </a:lnSpc>
            </a:pPr>
            <a:r>
              <a:rPr lang="en-US" sz="3000" dirty="0">
                <a:solidFill>
                  <a:srgbClr val="FFFF00"/>
                </a:solidFill>
              </a:rPr>
              <a:t>only: Illegal</a:t>
            </a:r>
          </a:p>
        </p:txBody>
      </p:sp>
      <p:pic>
        <p:nvPicPr>
          <p:cNvPr id="12" name="Picture 4" descr="2013ASABatMarkSlowPitc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18627"/>
            <a:ext cx="1279214" cy="1374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048000" y="3352800"/>
            <a:ext cx="106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81000" indent="-381000" eaLnBrk="0" hangingPunct="0">
              <a:lnSpc>
                <a:spcPct val="120000"/>
              </a:lnSpc>
            </a:pPr>
            <a:r>
              <a:rPr lang="en-US" sz="3000" dirty="0">
                <a:solidFill>
                  <a:srgbClr val="FFFF00"/>
                </a:solidFill>
              </a:rPr>
              <a:t>and</a:t>
            </a:r>
          </a:p>
        </p:txBody>
      </p:sp>
      <p:pic>
        <p:nvPicPr>
          <p:cNvPr id="14" name="Picture 5" descr="USSSA_Fingerprint_New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10" y="4659462"/>
            <a:ext cx="976730" cy="184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7EF4294-5CB3-4823-14E0-6E789D3168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11647" y="4656948"/>
            <a:ext cx="1038225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3224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0" y="2286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dirty="0">
                <a:solidFill>
                  <a:srgbClr val="FFFF00"/>
                </a:solidFill>
              </a:rPr>
              <a:t>Helmets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52400" y="1143000"/>
            <a:ext cx="88392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/>
            <a:r>
              <a:rPr lang="en-CA" sz="2800" dirty="0">
                <a:solidFill>
                  <a:srgbClr val="FFFF00"/>
                </a:solidFill>
              </a:rPr>
              <a:t>For Juniors:</a:t>
            </a:r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Mandatory for all batters, base runners, and on field, on deck batters</a:t>
            </a:r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Pitchers must have an helmet with face cage,</a:t>
            </a:r>
          </a:p>
          <a:p>
            <a:pPr eaLnBrk="0" hangingPunct="0">
              <a:tabLst>
                <a:tab pos="450850" algn="l"/>
              </a:tabLst>
            </a:pPr>
            <a:r>
              <a:rPr lang="en-US" sz="2800" dirty="0">
                <a:solidFill>
                  <a:srgbClr val="FFFF00"/>
                </a:solidFill>
              </a:rPr>
              <a:t>	pitcher’s mask, or fielder’s mask</a:t>
            </a:r>
          </a:p>
          <a:p>
            <a:pPr eaLnBrk="0" hangingPunct="0"/>
            <a:endParaRPr lang="en-CA" sz="2800" dirty="0">
              <a:solidFill>
                <a:srgbClr val="FFFF00"/>
              </a:solidFill>
            </a:endParaRPr>
          </a:p>
          <a:p>
            <a:pPr eaLnBrk="0" hangingPunct="0"/>
            <a:r>
              <a:rPr lang="en-CA" sz="2800" dirty="0">
                <a:solidFill>
                  <a:srgbClr val="FFFF00"/>
                </a:solidFill>
              </a:rPr>
              <a:t>For Seniors: </a:t>
            </a:r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Mandatory for all batters, base runners, and on field, on deck batters</a:t>
            </a:r>
          </a:p>
          <a:p>
            <a:pPr eaLnBrk="0" hangingPunct="0"/>
            <a:endParaRPr lang="en-CA" sz="2800" dirty="0">
              <a:solidFill>
                <a:srgbClr val="FFFF00"/>
              </a:solidFill>
            </a:endParaRPr>
          </a:p>
          <a:p>
            <a:pPr eaLnBrk="0" hangingPunct="0"/>
            <a:r>
              <a:rPr lang="en-CA" sz="2800" dirty="0">
                <a:solidFill>
                  <a:srgbClr val="FFFF00"/>
                </a:solidFill>
              </a:rPr>
              <a:t>Rule also applies to Senior players under the age of 18 on date of game</a:t>
            </a:r>
          </a:p>
          <a:p>
            <a:pPr eaLnBrk="0" hangingPunct="0"/>
            <a:endParaRPr lang="en-CA" sz="2800" dirty="0">
              <a:solidFill>
                <a:srgbClr val="FFFF00"/>
              </a:solidFill>
            </a:endParaRPr>
          </a:p>
          <a:p>
            <a:pPr marL="381000" indent="-381000" eaLnBrk="0" hangingPunct="0"/>
            <a:endParaRPr lang="en-CA" sz="1600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2572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0" y="2286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dirty="0">
                <a:solidFill>
                  <a:srgbClr val="FFFF00"/>
                </a:solidFill>
              </a:rPr>
              <a:t>Helmets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52400" y="1752600"/>
            <a:ext cx="88392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/>
            <a:r>
              <a:rPr lang="en-CA" sz="2800" dirty="0">
                <a:solidFill>
                  <a:srgbClr val="FFFF00"/>
                </a:solidFill>
              </a:rPr>
              <a:t>Junior teams unable to provide helmets:</a:t>
            </a:r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Opposing team can share helmets = 1 bonus equipment point</a:t>
            </a:r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If opposing team chooses not to share = Forfeit</a:t>
            </a:r>
          </a:p>
          <a:p>
            <a:pPr marL="457200" indent="-457200" eaLnBrk="0" hangingPunct="0">
              <a:buFont typeface="Arial" panose="020B0604020202020204" pitchFamily="34" charset="0"/>
              <a:buChar char="•"/>
            </a:pPr>
            <a:endParaRPr lang="en-CA" sz="2800" dirty="0">
              <a:solidFill>
                <a:srgbClr val="FFFF00"/>
              </a:solidFill>
            </a:endParaRPr>
          </a:p>
          <a:p>
            <a:pPr eaLnBrk="0" hangingPunct="0"/>
            <a:r>
              <a:rPr lang="en-CA" sz="2800" dirty="0">
                <a:solidFill>
                  <a:srgbClr val="FFFF00"/>
                </a:solidFill>
              </a:rPr>
              <a:t>If a Senior player with no helmet is ineligible to play and this results in less than the minimum number of players, then the offending team forfeits.</a:t>
            </a:r>
          </a:p>
          <a:p>
            <a:pPr eaLnBrk="0" hangingPunct="0"/>
            <a:endParaRPr lang="en-CA" sz="2800" dirty="0">
              <a:solidFill>
                <a:srgbClr val="FFFF00"/>
              </a:solidFill>
            </a:endParaRPr>
          </a:p>
          <a:p>
            <a:pPr marL="381000" indent="-381000" eaLnBrk="0" hangingPunct="0"/>
            <a:endParaRPr lang="en-CA" sz="1600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1026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1828800" y="1219200"/>
            <a:ext cx="548640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Define Lines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Foul &amp; Dead Ball Territories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Jewelry, Swearing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Thrown Bat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Bunting / Chopped Balls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Pop Ups behind Home Plate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Batter’s Box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Overrunning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Leadoffs 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Ground Rules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Umpiring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21 questions</a:t>
            </a:r>
          </a:p>
          <a:p>
            <a:r>
              <a:rPr lang="en-CA" dirty="0">
                <a:solidFill>
                  <a:srgbClr val="FFFF00"/>
                </a:solidFill>
              </a:rPr>
              <a:t>Multiple choice</a:t>
            </a:r>
          </a:p>
          <a:p>
            <a:r>
              <a:rPr lang="en-CA" dirty="0">
                <a:solidFill>
                  <a:srgbClr val="FFFF00"/>
                </a:solidFill>
              </a:rPr>
              <a:t>Online, open book</a:t>
            </a:r>
          </a:p>
          <a:p>
            <a:r>
              <a:rPr lang="en-CA" dirty="0">
                <a:solidFill>
                  <a:srgbClr val="FFFF00"/>
                </a:solidFill>
              </a:rPr>
              <a:t>40 minutes</a:t>
            </a:r>
          </a:p>
          <a:p>
            <a:r>
              <a:rPr lang="en-CA" dirty="0">
                <a:solidFill>
                  <a:srgbClr val="FFFF00"/>
                </a:solidFill>
              </a:rPr>
              <a:t>70% to pass</a:t>
            </a:r>
          </a:p>
          <a:p>
            <a:r>
              <a:rPr lang="en-CA" dirty="0">
                <a:solidFill>
                  <a:srgbClr val="FFFF00"/>
                </a:solidFill>
              </a:rPr>
              <a:t>Register on CCSA dashboard and link will be sent to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CB97-0E11-40A8-A027-D50CA529110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3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/>
          <p:cNvSpPr>
            <a:spLocks noChangeShapeType="1"/>
          </p:cNvSpPr>
          <p:nvPr/>
        </p:nvSpPr>
        <p:spPr bwMode="auto">
          <a:xfrm flipH="1" flipV="1">
            <a:off x="1676400" y="3810000"/>
            <a:ext cx="2895600" cy="28956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 flipV="1">
            <a:off x="4572000" y="3810000"/>
            <a:ext cx="2895600" cy="28956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V="1">
            <a:off x="4572000" y="1828800"/>
            <a:ext cx="3962400" cy="3962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H="1" flipV="1">
            <a:off x="685800" y="1905000"/>
            <a:ext cx="3886200" cy="3886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V="1">
            <a:off x="2438400" y="1676400"/>
            <a:ext cx="1981200" cy="1981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flipH="1" flipV="1">
            <a:off x="4724400" y="1676400"/>
            <a:ext cx="1981200" cy="1981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V="1">
            <a:off x="2133600" y="914400"/>
            <a:ext cx="2438400" cy="243840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4572000" y="914400"/>
            <a:ext cx="2438400" cy="243840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2438400" y="3657600"/>
            <a:ext cx="4267200" cy="0"/>
          </a:xfrm>
          <a:prstGeom prst="line">
            <a:avLst/>
          </a:prstGeom>
          <a:noFill/>
          <a:ln w="76200" cap="rnd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V="1">
            <a:off x="4343400" y="5181600"/>
            <a:ext cx="0" cy="381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V="1">
            <a:off x="4800600" y="5181600"/>
            <a:ext cx="0" cy="381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4343400" y="5181600"/>
            <a:ext cx="4572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>
            <a:off x="2667000" y="34290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2667000" y="36576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V="1">
            <a:off x="6248400" y="34290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6248400" y="3657600"/>
            <a:ext cx="457200" cy="457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V="1">
            <a:off x="6705600" y="38862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6705600" y="36576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 flipH="1">
            <a:off x="3733800" y="5181600"/>
            <a:ext cx="609600" cy="60960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 flipH="1">
            <a:off x="3276600" y="4953000"/>
            <a:ext cx="457200" cy="45720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3810000" y="21336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65’</a:t>
            </a:r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 flipH="1" flipV="1">
            <a:off x="0" y="2133600"/>
            <a:ext cx="1676400" cy="167640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 flipV="1">
            <a:off x="7467600" y="2133600"/>
            <a:ext cx="1676400" cy="1676400"/>
          </a:xfrm>
          <a:prstGeom prst="line">
            <a:avLst/>
          </a:prstGeom>
          <a:noFill/>
          <a:ln w="76200" cap="rnd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6553200" y="20574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Foul line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7543800" y="3444875"/>
            <a:ext cx="1676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Dead ball Territory</a:t>
            </a:r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>
            <a:off x="4267200" y="4191000"/>
            <a:ext cx="609600" cy="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76200" y="5257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Commitment Line</a:t>
            </a:r>
          </a:p>
        </p:txBody>
      </p:sp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2209800" y="586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Safe Line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1143000" y="1905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Infield Line</a:t>
            </a: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2895600" y="3200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Player’s Line</a:t>
            </a:r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4724400" y="4191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Pitcher’s Line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4876800" y="63246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Back fence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3429000" y="51816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20’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4648200" y="4572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40’</a:t>
            </a:r>
          </a:p>
        </p:txBody>
      </p:sp>
      <p:sp>
        <p:nvSpPr>
          <p:cNvPr id="20516" name="Line 36"/>
          <p:cNvSpPr>
            <a:spLocks noChangeShapeType="1"/>
          </p:cNvSpPr>
          <p:nvPr/>
        </p:nvSpPr>
        <p:spPr bwMode="auto">
          <a:xfrm>
            <a:off x="2743200" y="3657600"/>
            <a:ext cx="5715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>
            <a:off x="2667000" y="3733800"/>
            <a:ext cx="228600" cy="76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18" name="Line 38"/>
          <p:cNvSpPr>
            <a:spLocks noChangeShapeType="1"/>
          </p:cNvSpPr>
          <p:nvPr/>
        </p:nvSpPr>
        <p:spPr bwMode="auto">
          <a:xfrm>
            <a:off x="2514600" y="3429000"/>
            <a:ext cx="5715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19" name="Line 39"/>
          <p:cNvSpPr>
            <a:spLocks noChangeShapeType="1"/>
          </p:cNvSpPr>
          <p:nvPr/>
        </p:nvSpPr>
        <p:spPr bwMode="auto">
          <a:xfrm>
            <a:off x="2438400" y="3505200"/>
            <a:ext cx="228600" cy="76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20" name="Line 40"/>
          <p:cNvSpPr>
            <a:spLocks noChangeShapeType="1"/>
          </p:cNvSpPr>
          <p:nvPr/>
        </p:nvSpPr>
        <p:spPr bwMode="auto">
          <a:xfrm>
            <a:off x="6781800" y="3886200"/>
            <a:ext cx="5715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21" name="Line 41"/>
          <p:cNvSpPr>
            <a:spLocks noChangeShapeType="1"/>
          </p:cNvSpPr>
          <p:nvPr/>
        </p:nvSpPr>
        <p:spPr bwMode="auto">
          <a:xfrm>
            <a:off x="6705600" y="3962400"/>
            <a:ext cx="228600" cy="76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22" name="Line 42"/>
          <p:cNvSpPr>
            <a:spLocks noChangeShapeType="1"/>
          </p:cNvSpPr>
          <p:nvPr/>
        </p:nvSpPr>
        <p:spPr bwMode="auto">
          <a:xfrm>
            <a:off x="6324600" y="3429000"/>
            <a:ext cx="5715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23" name="Line 43"/>
          <p:cNvSpPr>
            <a:spLocks noChangeShapeType="1"/>
          </p:cNvSpPr>
          <p:nvPr/>
        </p:nvSpPr>
        <p:spPr bwMode="auto">
          <a:xfrm>
            <a:off x="6248400" y="3505200"/>
            <a:ext cx="228600" cy="76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24" name="Line 44"/>
          <p:cNvSpPr>
            <a:spLocks noChangeShapeType="1"/>
          </p:cNvSpPr>
          <p:nvPr/>
        </p:nvSpPr>
        <p:spPr bwMode="auto">
          <a:xfrm>
            <a:off x="4267200" y="3962400"/>
            <a:ext cx="6096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25" name="Text Box 45"/>
          <p:cNvSpPr txBox="1">
            <a:spLocks noChangeArrowheads="1"/>
          </p:cNvSpPr>
          <p:nvPr/>
        </p:nvSpPr>
        <p:spPr bwMode="auto">
          <a:xfrm>
            <a:off x="4876800" y="3733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m</a:t>
            </a:r>
          </a:p>
        </p:txBody>
      </p:sp>
      <p:sp>
        <p:nvSpPr>
          <p:cNvPr id="20527" name="Line 47"/>
          <p:cNvSpPr>
            <a:spLocks noChangeShapeType="1"/>
          </p:cNvSpPr>
          <p:nvPr/>
        </p:nvSpPr>
        <p:spPr bwMode="auto">
          <a:xfrm>
            <a:off x="4572000" y="4267200"/>
            <a:ext cx="0" cy="14478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28" name="AutoShape 48"/>
          <p:cNvSpPr>
            <a:spLocks noChangeArrowheads="1"/>
          </p:cNvSpPr>
          <p:nvPr/>
        </p:nvSpPr>
        <p:spPr bwMode="auto">
          <a:xfrm>
            <a:off x="4343400" y="1371600"/>
            <a:ext cx="457200" cy="457200"/>
          </a:xfrm>
          <a:prstGeom prst="diamond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0529" name="Group 49"/>
          <p:cNvGrpSpPr>
            <a:grpSpLocks/>
          </p:cNvGrpSpPr>
          <p:nvPr/>
        </p:nvGrpSpPr>
        <p:grpSpPr bwMode="auto">
          <a:xfrm>
            <a:off x="4572000" y="1371600"/>
            <a:ext cx="228600" cy="228600"/>
            <a:chOff x="2880" y="864"/>
            <a:chExt cx="144" cy="144"/>
          </a:xfrm>
        </p:grpSpPr>
        <p:sp>
          <p:nvSpPr>
            <p:cNvPr id="20530" name="Line 50"/>
            <p:cNvSpPr>
              <a:spLocks noChangeShapeType="1"/>
            </p:cNvSpPr>
            <p:nvPr/>
          </p:nvSpPr>
          <p:spPr bwMode="auto">
            <a:xfrm flipV="1">
              <a:off x="2880" y="912"/>
              <a:ext cx="144" cy="48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531" name="Line 51"/>
            <p:cNvSpPr>
              <a:spLocks noChangeShapeType="1"/>
            </p:cNvSpPr>
            <p:nvPr/>
          </p:nvSpPr>
          <p:spPr bwMode="auto">
            <a:xfrm flipH="1">
              <a:off x="2928" y="864"/>
              <a:ext cx="36" cy="144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0532" name="Line 52"/>
          <p:cNvSpPr>
            <a:spLocks noChangeShapeType="1"/>
          </p:cNvSpPr>
          <p:nvPr/>
        </p:nvSpPr>
        <p:spPr bwMode="auto">
          <a:xfrm>
            <a:off x="4419600" y="1600200"/>
            <a:ext cx="5715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33" name="Line 53"/>
          <p:cNvSpPr>
            <a:spLocks noChangeShapeType="1"/>
          </p:cNvSpPr>
          <p:nvPr/>
        </p:nvSpPr>
        <p:spPr bwMode="auto">
          <a:xfrm flipV="1">
            <a:off x="4343400" y="1676400"/>
            <a:ext cx="228600" cy="76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8" name="Arc 57"/>
          <p:cNvSpPr/>
          <p:nvPr/>
        </p:nvSpPr>
        <p:spPr>
          <a:xfrm rot="18958936">
            <a:off x="-1185450" y="331398"/>
            <a:ext cx="11248801" cy="10819685"/>
          </a:xfrm>
          <a:prstGeom prst="arc">
            <a:avLst>
              <a:gd name="adj1" fmla="val 16231166"/>
              <a:gd name="adj2" fmla="val 48755"/>
            </a:avLst>
          </a:prstGeom>
          <a:ln w="63500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9" name="Text Box 30"/>
          <p:cNvSpPr txBox="1">
            <a:spLocks noChangeArrowheads="1"/>
          </p:cNvSpPr>
          <p:nvPr/>
        </p:nvSpPr>
        <p:spPr bwMode="auto">
          <a:xfrm>
            <a:off x="0" y="7620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150 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1DCD-0E64-4A22-AC24-F6128A7F2D3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2247900" cy="381000"/>
          </a:xfrm>
        </p:spPr>
        <p:txBody>
          <a:bodyPr/>
          <a:lstStyle/>
          <a:p>
            <a:pPr algn="l"/>
            <a:r>
              <a:rPr lang="en-CA" sz="1800" dirty="0">
                <a:solidFill>
                  <a:srgbClr val="FFFF00"/>
                </a:solidFill>
              </a:rPr>
              <a:t>Diamond and Lines</a:t>
            </a:r>
          </a:p>
        </p:txBody>
      </p:sp>
    </p:spTree>
    <p:extLst>
      <p:ext uri="{BB962C8B-B14F-4D97-AF65-F5344CB8AC3E}">
        <p14:creationId xmlns:p14="http://schemas.microsoft.com/office/powerpoint/2010/main" val="3582516080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Line 2"/>
          <p:cNvSpPr>
            <a:spLocks noChangeShapeType="1"/>
          </p:cNvSpPr>
          <p:nvPr/>
        </p:nvSpPr>
        <p:spPr bwMode="auto">
          <a:xfrm flipH="1" flipV="1">
            <a:off x="1676400" y="3810000"/>
            <a:ext cx="2895600" cy="28956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27" name="Line 3"/>
          <p:cNvSpPr>
            <a:spLocks noChangeShapeType="1"/>
          </p:cNvSpPr>
          <p:nvPr/>
        </p:nvSpPr>
        <p:spPr bwMode="auto">
          <a:xfrm flipV="1">
            <a:off x="4572000" y="3810000"/>
            <a:ext cx="2895600" cy="28956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28" name="Line 4"/>
          <p:cNvSpPr>
            <a:spLocks noChangeShapeType="1"/>
          </p:cNvSpPr>
          <p:nvPr/>
        </p:nvSpPr>
        <p:spPr bwMode="auto">
          <a:xfrm flipV="1">
            <a:off x="4572000" y="1828800"/>
            <a:ext cx="3962400" cy="3962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29" name="Line 5"/>
          <p:cNvSpPr>
            <a:spLocks noChangeShapeType="1"/>
          </p:cNvSpPr>
          <p:nvPr/>
        </p:nvSpPr>
        <p:spPr bwMode="auto">
          <a:xfrm flipH="1" flipV="1">
            <a:off x="685800" y="1905000"/>
            <a:ext cx="3886200" cy="3886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30" name="Line 6"/>
          <p:cNvSpPr>
            <a:spLocks noChangeShapeType="1"/>
          </p:cNvSpPr>
          <p:nvPr/>
        </p:nvSpPr>
        <p:spPr bwMode="auto">
          <a:xfrm flipV="1">
            <a:off x="2438400" y="1676400"/>
            <a:ext cx="1981200" cy="1981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31" name="Line 7"/>
          <p:cNvSpPr>
            <a:spLocks noChangeShapeType="1"/>
          </p:cNvSpPr>
          <p:nvPr/>
        </p:nvSpPr>
        <p:spPr bwMode="auto">
          <a:xfrm flipH="1" flipV="1">
            <a:off x="4724400" y="1676400"/>
            <a:ext cx="1981200" cy="1981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32" name="Line 8"/>
          <p:cNvSpPr>
            <a:spLocks noChangeShapeType="1"/>
          </p:cNvSpPr>
          <p:nvPr/>
        </p:nvSpPr>
        <p:spPr bwMode="auto">
          <a:xfrm flipV="1">
            <a:off x="2133600" y="914400"/>
            <a:ext cx="2438400" cy="243840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33" name="Line 9"/>
          <p:cNvSpPr>
            <a:spLocks noChangeShapeType="1"/>
          </p:cNvSpPr>
          <p:nvPr/>
        </p:nvSpPr>
        <p:spPr bwMode="auto">
          <a:xfrm>
            <a:off x="4572000" y="914400"/>
            <a:ext cx="2438400" cy="243840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34" name="Line 10"/>
          <p:cNvSpPr>
            <a:spLocks noChangeShapeType="1"/>
          </p:cNvSpPr>
          <p:nvPr/>
        </p:nvSpPr>
        <p:spPr bwMode="auto">
          <a:xfrm>
            <a:off x="2438400" y="3657600"/>
            <a:ext cx="4267200" cy="0"/>
          </a:xfrm>
          <a:prstGeom prst="line">
            <a:avLst/>
          </a:prstGeom>
          <a:noFill/>
          <a:ln w="76200" cap="rnd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35" name="Line 11"/>
          <p:cNvSpPr>
            <a:spLocks noChangeShapeType="1"/>
          </p:cNvSpPr>
          <p:nvPr/>
        </p:nvSpPr>
        <p:spPr bwMode="auto">
          <a:xfrm>
            <a:off x="2667000" y="34290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36" name="Line 12"/>
          <p:cNvSpPr>
            <a:spLocks noChangeShapeType="1"/>
          </p:cNvSpPr>
          <p:nvPr/>
        </p:nvSpPr>
        <p:spPr bwMode="auto">
          <a:xfrm flipH="1">
            <a:off x="2667000" y="36576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37" name="Line 13"/>
          <p:cNvSpPr>
            <a:spLocks noChangeShapeType="1"/>
          </p:cNvSpPr>
          <p:nvPr/>
        </p:nvSpPr>
        <p:spPr bwMode="auto">
          <a:xfrm flipV="1">
            <a:off x="6248400" y="34290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38" name="Line 14"/>
          <p:cNvSpPr>
            <a:spLocks noChangeShapeType="1"/>
          </p:cNvSpPr>
          <p:nvPr/>
        </p:nvSpPr>
        <p:spPr bwMode="auto">
          <a:xfrm>
            <a:off x="6248400" y="3657600"/>
            <a:ext cx="457200" cy="457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39" name="Line 15"/>
          <p:cNvSpPr>
            <a:spLocks noChangeShapeType="1"/>
          </p:cNvSpPr>
          <p:nvPr/>
        </p:nvSpPr>
        <p:spPr bwMode="auto">
          <a:xfrm flipV="1">
            <a:off x="6705600" y="38862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40" name="Line 16"/>
          <p:cNvSpPr>
            <a:spLocks noChangeShapeType="1"/>
          </p:cNvSpPr>
          <p:nvPr/>
        </p:nvSpPr>
        <p:spPr bwMode="auto">
          <a:xfrm>
            <a:off x="6705600" y="36576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41" name="Line 17"/>
          <p:cNvSpPr>
            <a:spLocks noChangeShapeType="1"/>
          </p:cNvSpPr>
          <p:nvPr/>
        </p:nvSpPr>
        <p:spPr bwMode="auto">
          <a:xfrm flipH="1">
            <a:off x="3733800" y="5181600"/>
            <a:ext cx="609600" cy="60960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42" name="Line 18"/>
          <p:cNvSpPr>
            <a:spLocks noChangeShapeType="1"/>
          </p:cNvSpPr>
          <p:nvPr/>
        </p:nvSpPr>
        <p:spPr bwMode="auto">
          <a:xfrm flipH="1">
            <a:off x="3276600" y="4953000"/>
            <a:ext cx="457200" cy="45720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43" name="Line 19"/>
          <p:cNvSpPr>
            <a:spLocks noChangeShapeType="1"/>
          </p:cNvSpPr>
          <p:nvPr/>
        </p:nvSpPr>
        <p:spPr bwMode="auto">
          <a:xfrm flipH="1" flipV="1">
            <a:off x="0" y="2133600"/>
            <a:ext cx="1676400" cy="167640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44" name="Line 20"/>
          <p:cNvSpPr>
            <a:spLocks noChangeShapeType="1"/>
          </p:cNvSpPr>
          <p:nvPr/>
        </p:nvSpPr>
        <p:spPr bwMode="auto">
          <a:xfrm flipV="1">
            <a:off x="7467600" y="2133600"/>
            <a:ext cx="1676400" cy="1676400"/>
          </a:xfrm>
          <a:prstGeom prst="line">
            <a:avLst/>
          </a:prstGeom>
          <a:noFill/>
          <a:ln w="76200" cap="rnd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45" name="Text Box 21"/>
          <p:cNvSpPr txBox="1">
            <a:spLocks noChangeArrowheads="1"/>
          </p:cNvSpPr>
          <p:nvPr/>
        </p:nvSpPr>
        <p:spPr bwMode="auto">
          <a:xfrm>
            <a:off x="7772400" y="2438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</a:rPr>
              <a:t>F</a:t>
            </a:r>
          </a:p>
        </p:txBody>
      </p:sp>
      <p:sp>
        <p:nvSpPr>
          <p:cNvPr id="129046" name="Line 22"/>
          <p:cNvSpPr>
            <a:spLocks noChangeShapeType="1"/>
          </p:cNvSpPr>
          <p:nvPr/>
        </p:nvSpPr>
        <p:spPr bwMode="auto">
          <a:xfrm>
            <a:off x="4267200" y="4191000"/>
            <a:ext cx="609600" cy="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47" name="Text Box 23"/>
          <p:cNvSpPr txBox="1">
            <a:spLocks noChangeArrowheads="1"/>
          </p:cNvSpPr>
          <p:nvPr/>
        </p:nvSpPr>
        <p:spPr bwMode="auto">
          <a:xfrm>
            <a:off x="76200" y="52578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D</a:t>
            </a:r>
          </a:p>
        </p:txBody>
      </p:sp>
      <p:sp>
        <p:nvSpPr>
          <p:cNvPr id="129048" name="Text Box 24"/>
          <p:cNvSpPr txBox="1">
            <a:spLocks noChangeArrowheads="1"/>
          </p:cNvSpPr>
          <p:nvPr/>
        </p:nvSpPr>
        <p:spPr bwMode="auto">
          <a:xfrm>
            <a:off x="2057400" y="5867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E</a:t>
            </a:r>
          </a:p>
        </p:txBody>
      </p:sp>
      <p:sp>
        <p:nvSpPr>
          <p:cNvPr id="129049" name="Text Box 25"/>
          <p:cNvSpPr txBox="1">
            <a:spLocks noChangeArrowheads="1"/>
          </p:cNvSpPr>
          <p:nvPr/>
        </p:nvSpPr>
        <p:spPr bwMode="auto">
          <a:xfrm>
            <a:off x="1676400" y="1219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</a:rPr>
              <a:t>A</a:t>
            </a:r>
          </a:p>
        </p:txBody>
      </p:sp>
      <p:sp>
        <p:nvSpPr>
          <p:cNvPr id="129050" name="Text Box 26"/>
          <p:cNvSpPr txBox="1">
            <a:spLocks noChangeArrowheads="1"/>
          </p:cNvSpPr>
          <p:nvPr/>
        </p:nvSpPr>
        <p:spPr bwMode="auto">
          <a:xfrm>
            <a:off x="3200400" y="3200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129051" name="Text Box 27"/>
          <p:cNvSpPr txBox="1">
            <a:spLocks noChangeArrowheads="1"/>
          </p:cNvSpPr>
          <p:nvPr/>
        </p:nvSpPr>
        <p:spPr bwMode="auto">
          <a:xfrm>
            <a:off x="4724400" y="4191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C</a:t>
            </a:r>
          </a:p>
        </p:txBody>
      </p:sp>
      <p:sp>
        <p:nvSpPr>
          <p:cNvPr id="129052" name="AutoShape 28"/>
          <p:cNvSpPr>
            <a:spLocks noChangeArrowheads="1"/>
          </p:cNvSpPr>
          <p:nvPr/>
        </p:nvSpPr>
        <p:spPr bwMode="auto">
          <a:xfrm>
            <a:off x="4343400" y="1371600"/>
            <a:ext cx="457200" cy="457200"/>
          </a:xfrm>
          <a:prstGeom prst="diamond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9054" name="Text Box 30"/>
          <p:cNvSpPr txBox="1">
            <a:spLocks noChangeArrowheads="1"/>
          </p:cNvSpPr>
          <p:nvPr/>
        </p:nvSpPr>
        <p:spPr bwMode="auto">
          <a:xfrm>
            <a:off x="0" y="0"/>
            <a:ext cx="2895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</a:rPr>
              <a:t>Name the LINES</a:t>
            </a:r>
          </a:p>
        </p:txBody>
      </p:sp>
      <p:sp>
        <p:nvSpPr>
          <p:cNvPr id="37" name="Arc 36"/>
          <p:cNvSpPr/>
          <p:nvPr/>
        </p:nvSpPr>
        <p:spPr>
          <a:xfrm rot="18958936">
            <a:off x="-1185450" y="331398"/>
            <a:ext cx="11248801" cy="10819685"/>
          </a:xfrm>
          <a:prstGeom prst="arc">
            <a:avLst>
              <a:gd name="adj1" fmla="val 16231166"/>
              <a:gd name="adj2" fmla="val 48755"/>
            </a:avLst>
          </a:prstGeom>
          <a:ln w="63500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9" name="Text Box 21"/>
          <p:cNvSpPr txBox="1">
            <a:spLocks noChangeArrowheads="1"/>
          </p:cNvSpPr>
          <p:nvPr/>
        </p:nvSpPr>
        <p:spPr bwMode="auto">
          <a:xfrm>
            <a:off x="6934200" y="381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</a:rPr>
              <a:t>G</a:t>
            </a:r>
          </a:p>
        </p:txBody>
      </p: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0" y="4611231"/>
            <a:ext cx="2819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sz="2000" b="1" dirty="0">
                <a:solidFill>
                  <a:srgbClr val="FFFF00"/>
                </a:solidFill>
              </a:rPr>
              <a:t>A Infield Line</a:t>
            </a:r>
          </a:p>
          <a:p>
            <a:pPr eaLnBrk="0" hangingPunct="0">
              <a:spcBef>
                <a:spcPts val="0"/>
              </a:spcBef>
            </a:pPr>
            <a:r>
              <a:rPr lang="en-US" sz="2000" b="1" dirty="0">
                <a:solidFill>
                  <a:srgbClr val="FFFF00"/>
                </a:solidFill>
              </a:rPr>
              <a:t>B Player’s Line</a:t>
            </a:r>
          </a:p>
          <a:p>
            <a:pPr eaLnBrk="0" hangingPunct="0">
              <a:spcBef>
                <a:spcPts val="0"/>
              </a:spcBef>
            </a:pPr>
            <a:r>
              <a:rPr lang="en-US" sz="2000" b="1" dirty="0">
                <a:solidFill>
                  <a:srgbClr val="FFFF00"/>
                </a:solidFill>
              </a:rPr>
              <a:t>C Pitcher’s Line</a:t>
            </a:r>
          </a:p>
          <a:p>
            <a:pPr eaLnBrk="0" hangingPunct="0">
              <a:spcBef>
                <a:spcPts val="0"/>
              </a:spcBef>
            </a:pPr>
            <a:r>
              <a:rPr lang="en-US" sz="2000" b="1" dirty="0">
                <a:solidFill>
                  <a:srgbClr val="FFFF00"/>
                </a:solidFill>
              </a:rPr>
              <a:t>D Commitment Line</a:t>
            </a:r>
          </a:p>
          <a:p>
            <a:pPr eaLnBrk="0" hangingPunct="0">
              <a:spcBef>
                <a:spcPts val="0"/>
              </a:spcBef>
            </a:pPr>
            <a:r>
              <a:rPr lang="en-US" sz="2000" b="1" dirty="0">
                <a:solidFill>
                  <a:srgbClr val="FFFF00"/>
                </a:solidFill>
              </a:rPr>
              <a:t>E Safe Line</a:t>
            </a:r>
          </a:p>
          <a:p>
            <a:pPr eaLnBrk="0" hangingPunct="0">
              <a:spcBef>
                <a:spcPts val="0"/>
              </a:spcBef>
            </a:pPr>
            <a:r>
              <a:rPr lang="en-US" sz="2000" b="1" dirty="0">
                <a:solidFill>
                  <a:srgbClr val="FFFF00"/>
                </a:solidFill>
              </a:rPr>
              <a:t>F Foul Line</a:t>
            </a:r>
          </a:p>
          <a:p>
            <a:pPr eaLnBrk="0" hangingPunct="0">
              <a:spcBef>
                <a:spcPts val="0"/>
              </a:spcBef>
            </a:pPr>
            <a:r>
              <a:rPr lang="en-US" sz="2000" b="1" dirty="0">
                <a:solidFill>
                  <a:srgbClr val="FFFF00"/>
                </a:solidFill>
              </a:rPr>
              <a:t>G 150 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1DCD-0E64-4A22-AC24-F6128A7F2D3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856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Line 2"/>
          <p:cNvSpPr>
            <a:spLocks noChangeShapeType="1"/>
          </p:cNvSpPr>
          <p:nvPr/>
        </p:nvSpPr>
        <p:spPr bwMode="auto">
          <a:xfrm flipH="1" flipV="1">
            <a:off x="1676400" y="3810000"/>
            <a:ext cx="2895600" cy="28956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75" name="Line 3"/>
          <p:cNvSpPr>
            <a:spLocks noChangeShapeType="1"/>
          </p:cNvSpPr>
          <p:nvPr/>
        </p:nvSpPr>
        <p:spPr bwMode="auto">
          <a:xfrm flipV="1">
            <a:off x="4572000" y="3810000"/>
            <a:ext cx="2895600" cy="28956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76" name="Line 4"/>
          <p:cNvSpPr>
            <a:spLocks noChangeShapeType="1"/>
          </p:cNvSpPr>
          <p:nvPr/>
        </p:nvSpPr>
        <p:spPr bwMode="auto">
          <a:xfrm flipV="1">
            <a:off x="4572000" y="1828800"/>
            <a:ext cx="3962400" cy="3962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77" name="Line 5"/>
          <p:cNvSpPr>
            <a:spLocks noChangeShapeType="1"/>
          </p:cNvSpPr>
          <p:nvPr/>
        </p:nvSpPr>
        <p:spPr bwMode="auto">
          <a:xfrm flipH="1" flipV="1">
            <a:off x="685800" y="1905000"/>
            <a:ext cx="3886200" cy="3886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78" name="Line 6"/>
          <p:cNvSpPr>
            <a:spLocks noChangeShapeType="1"/>
          </p:cNvSpPr>
          <p:nvPr/>
        </p:nvSpPr>
        <p:spPr bwMode="auto">
          <a:xfrm flipV="1">
            <a:off x="2438400" y="1676400"/>
            <a:ext cx="1981200" cy="1981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79" name="Line 7"/>
          <p:cNvSpPr>
            <a:spLocks noChangeShapeType="1"/>
          </p:cNvSpPr>
          <p:nvPr/>
        </p:nvSpPr>
        <p:spPr bwMode="auto">
          <a:xfrm flipH="1" flipV="1">
            <a:off x="4724400" y="1676400"/>
            <a:ext cx="1981200" cy="1981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80" name="Line 8"/>
          <p:cNvSpPr>
            <a:spLocks noChangeShapeType="1"/>
          </p:cNvSpPr>
          <p:nvPr/>
        </p:nvSpPr>
        <p:spPr bwMode="auto">
          <a:xfrm flipV="1">
            <a:off x="2133600" y="914400"/>
            <a:ext cx="2438400" cy="243840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81" name="Line 9"/>
          <p:cNvSpPr>
            <a:spLocks noChangeShapeType="1"/>
          </p:cNvSpPr>
          <p:nvPr/>
        </p:nvSpPr>
        <p:spPr bwMode="auto">
          <a:xfrm>
            <a:off x="4572000" y="914400"/>
            <a:ext cx="2438400" cy="243840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82" name="Line 10"/>
          <p:cNvSpPr>
            <a:spLocks noChangeShapeType="1"/>
          </p:cNvSpPr>
          <p:nvPr/>
        </p:nvSpPr>
        <p:spPr bwMode="auto">
          <a:xfrm>
            <a:off x="2438400" y="3657600"/>
            <a:ext cx="4267200" cy="0"/>
          </a:xfrm>
          <a:prstGeom prst="line">
            <a:avLst/>
          </a:prstGeom>
          <a:noFill/>
          <a:ln w="76200" cap="rnd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83" name="Line 11"/>
          <p:cNvSpPr>
            <a:spLocks noChangeShapeType="1"/>
          </p:cNvSpPr>
          <p:nvPr/>
        </p:nvSpPr>
        <p:spPr bwMode="auto">
          <a:xfrm>
            <a:off x="2667000" y="34290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84" name="Line 12"/>
          <p:cNvSpPr>
            <a:spLocks noChangeShapeType="1"/>
          </p:cNvSpPr>
          <p:nvPr/>
        </p:nvSpPr>
        <p:spPr bwMode="auto">
          <a:xfrm flipH="1">
            <a:off x="2667000" y="36576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85" name="Line 13"/>
          <p:cNvSpPr>
            <a:spLocks noChangeShapeType="1"/>
          </p:cNvSpPr>
          <p:nvPr/>
        </p:nvSpPr>
        <p:spPr bwMode="auto">
          <a:xfrm flipV="1">
            <a:off x="6248400" y="34290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86" name="Line 14"/>
          <p:cNvSpPr>
            <a:spLocks noChangeShapeType="1"/>
          </p:cNvSpPr>
          <p:nvPr/>
        </p:nvSpPr>
        <p:spPr bwMode="auto">
          <a:xfrm>
            <a:off x="6248400" y="3657600"/>
            <a:ext cx="457200" cy="457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87" name="Line 15"/>
          <p:cNvSpPr>
            <a:spLocks noChangeShapeType="1"/>
          </p:cNvSpPr>
          <p:nvPr/>
        </p:nvSpPr>
        <p:spPr bwMode="auto">
          <a:xfrm flipV="1">
            <a:off x="6705600" y="38862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88" name="Line 16"/>
          <p:cNvSpPr>
            <a:spLocks noChangeShapeType="1"/>
          </p:cNvSpPr>
          <p:nvPr/>
        </p:nvSpPr>
        <p:spPr bwMode="auto">
          <a:xfrm>
            <a:off x="6705600" y="36576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89" name="Line 17"/>
          <p:cNvSpPr>
            <a:spLocks noChangeShapeType="1"/>
          </p:cNvSpPr>
          <p:nvPr/>
        </p:nvSpPr>
        <p:spPr bwMode="auto">
          <a:xfrm flipH="1">
            <a:off x="3733800" y="5181600"/>
            <a:ext cx="609600" cy="60960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90" name="Line 18"/>
          <p:cNvSpPr>
            <a:spLocks noChangeShapeType="1"/>
          </p:cNvSpPr>
          <p:nvPr/>
        </p:nvSpPr>
        <p:spPr bwMode="auto">
          <a:xfrm flipH="1">
            <a:off x="3276600" y="4953000"/>
            <a:ext cx="457200" cy="45720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91" name="Text Box 19"/>
          <p:cNvSpPr txBox="1">
            <a:spLocks noChangeArrowheads="1"/>
          </p:cNvSpPr>
          <p:nvPr/>
        </p:nvSpPr>
        <p:spPr bwMode="auto">
          <a:xfrm>
            <a:off x="3124200" y="1828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i</a:t>
            </a:r>
          </a:p>
        </p:txBody>
      </p:sp>
      <p:sp>
        <p:nvSpPr>
          <p:cNvPr id="131092" name="Line 20"/>
          <p:cNvSpPr>
            <a:spLocks noChangeShapeType="1"/>
          </p:cNvSpPr>
          <p:nvPr/>
        </p:nvSpPr>
        <p:spPr bwMode="auto">
          <a:xfrm flipH="1" flipV="1">
            <a:off x="0" y="2133600"/>
            <a:ext cx="1676400" cy="167640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93" name="Line 21"/>
          <p:cNvSpPr>
            <a:spLocks noChangeShapeType="1"/>
          </p:cNvSpPr>
          <p:nvPr/>
        </p:nvSpPr>
        <p:spPr bwMode="auto">
          <a:xfrm flipV="1">
            <a:off x="7467600" y="2133600"/>
            <a:ext cx="1676400" cy="1676400"/>
          </a:xfrm>
          <a:prstGeom prst="line">
            <a:avLst/>
          </a:prstGeom>
          <a:noFill/>
          <a:ln w="76200" cap="rnd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94" name="Line 22"/>
          <p:cNvSpPr>
            <a:spLocks noChangeShapeType="1"/>
          </p:cNvSpPr>
          <p:nvPr/>
        </p:nvSpPr>
        <p:spPr bwMode="auto">
          <a:xfrm>
            <a:off x="4267200" y="4191000"/>
            <a:ext cx="609600" cy="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95" name="Text Box 23"/>
          <p:cNvSpPr txBox="1">
            <a:spLocks noChangeArrowheads="1"/>
          </p:cNvSpPr>
          <p:nvPr/>
        </p:nvSpPr>
        <p:spPr bwMode="auto">
          <a:xfrm>
            <a:off x="3124200" y="5638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iv</a:t>
            </a:r>
          </a:p>
        </p:txBody>
      </p:sp>
      <p:sp>
        <p:nvSpPr>
          <p:cNvPr id="131096" name="Text Box 24"/>
          <p:cNvSpPr txBox="1">
            <a:spLocks noChangeArrowheads="1"/>
          </p:cNvSpPr>
          <p:nvPr/>
        </p:nvSpPr>
        <p:spPr bwMode="auto">
          <a:xfrm>
            <a:off x="4648200" y="4572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iii</a:t>
            </a:r>
          </a:p>
        </p:txBody>
      </p:sp>
      <p:sp>
        <p:nvSpPr>
          <p:cNvPr id="131097" name="Line 25"/>
          <p:cNvSpPr>
            <a:spLocks noChangeShapeType="1"/>
          </p:cNvSpPr>
          <p:nvPr/>
        </p:nvSpPr>
        <p:spPr bwMode="auto">
          <a:xfrm>
            <a:off x="4267200" y="3962400"/>
            <a:ext cx="6096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98" name="Text Box 26"/>
          <p:cNvSpPr txBox="1">
            <a:spLocks noChangeArrowheads="1"/>
          </p:cNvSpPr>
          <p:nvPr/>
        </p:nvSpPr>
        <p:spPr bwMode="auto">
          <a:xfrm>
            <a:off x="4876800" y="3733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rgbClr val="FFFF00"/>
                </a:solidFill>
              </a:rPr>
              <a:t>ii</a:t>
            </a:r>
          </a:p>
        </p:txBody>
      </p:sp>
      <p:sp>
        <p:nvSpPr>
          <p:cNvPr id="131099" name="Line 27"/>
          <p:cNvSpPr>
            <a:spLocks noChangeShapeType="1"/>
          </p:cNvSpPr>
          <p:nvPr/>
        </p:nvSpPr>
        <p:spPr bwMode="auto">
          <a:xfrm>
            <a:off x="4572000" y="4267200"/>
            <a:ext cx="0" cy="14478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100" name="AutoShape 28"/>
          <p:cNvSpPr>
            <a:spLocks noChangeArrowheads="1"/>
          </p:cNvSpPr>
          <p:nvPr/>
        </p:nvSpPr>
        <p:spPr bwMode="auto">
          <a:xfrm>
            <a:off x="4343400" y="1371600"/>
            <a:ext cx="457200" cy="457200"/>
          </a:xfrm>
          <a:prstGeom prst="diamond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101" name="Line 29"/>
          <p:cNvSpPr>
            <a:spLocks noChangeShapeType="1"/>
          </p:cNvSpPr>
          <p:nvPr/>
        </p:nvSpPr>
        <p:spPr bwMode="auto">
          <a:xfrm>
            <a:off x="3429000" y="5181600"/>
            <a:ext cx="457200" cy="457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102" name="Line 30"/>
          <p:cNvSpPr>
            <a:spLocks noChangeShapeType="1"/>
          </p:cNvSpPr>
          <p:nvPr/>
        </p:nvSpPr>
        <p:spPr bwMode="auto">
          <a:xfrm flipV="1">
            <a:off x="2362200" y="1524000"/>
            <a:ext cx="1981200" cy="1905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7" name="Arc 36"/>
          <p:cNvSpPr/>
          <p:nvPr/>
        </p:nvSpPr>
        <p:spPr>
          <a:xfrm rot="18958936">
            <a:off x="-1185450" y="331398"/>
            <a:ext cx="11248801" cy="10819685"/>
          </a:xfrm>
          <a:prstGeom prst="arc">
            <a:avLst>
              <a:gd name="adj1" fmla="val 16231166"/>
              <a:gd name="adj2" fmla="val 48755"/>
            </a:avLst>
          </a:prstGeom>
          <a:ln w="63500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8686800" y="1676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solidFill>
                  <a:srgbClr val="FFFF00"/>
                </a:solidFill>
              </a:rPr>
              <a:t>v</a:t>
            </a:r>
          </a:p>
        </p:txBody>
      </p:sp>
      <p:sp>
        <p:nvSpPr>
          <p:cNvPr id="39" name="Line 30"/>
          <p:cNvSpPr>
            <a:spLocks noChangeShapeType="1"/>
          </p:cNvSpPr>
          <p:nvPr/>
        </p:nvSpPr>
        <p:spPr bwMode="auto">
          <a:xfrm flipV="1">
            <a:off x="4800600" y="2136531"/>
            <a:ext cx="4038600" cy="3883269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76200" y="5181600"/>
            <a:ext cx="13716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</a:pPr>
            <a:r>
              <a:rPr lang="en-US" sz="2000" b="1" dirty="0" err="1">
                <a:solidFill>
                  <a:srgbClr val="FFFF00"/>
                </a:solidFill>
              </a:rPr>
              <a:t>i</a:t>
            </a:r>
            <a:r>
              <a:rPr lang="en-US" sz="2000" b="1" dirty="0">
                <a:solidFill>
                  <a:srgbClr val="FFFF00"/>
                </a:solidFill>
              </a:rPr>
              <a:t> 65’ </a:t>
            </a:r>
          </a:p>
          <a:p>
            <a:pPr eaLnBrk="0" hangingPunct="0">
              <a:spcBef>
                <a:spcPts val="0"/>
              </a:spcBef>
            </a:pPr>
            <a:r>
              <a:rPr lang="en-US" sz="2000" b="1" dirty="0">
                <a:solidFill>
                  <a:srgbClr val="FFFF00"/>
                </a:solidFill>
              </a:rPr>
              <a:t>ii 2m</a:t>
            </a:r>
          </a:p>
          <a:p>
            <a:pPr eaLnBrk="0" hangingPunct="0">
              <a:spcBef>
                <a:spcPts val="0"/>
              </a:spcBef>
            </a:pPr>
            <a:r>
              <a:rPr lang="en-US" sz="2000" b="1" dirty="0">
                <a:solidFill>
                  <a:srgbClr val="FFFF00"/>
                </a:solidFill>
              </a:rPr>
              <a:t>iii 40’</a:t>
            </a:r>
          </a:p>
          <a:p>
            <a:pPr eaLnBrk="0" hangingPunct="0">
              <a:spcBef>
                <a:spcPts val="0"/>
              </a:spcBef>
            </a:pPr>
            <a:r>
              <a:rPr lang="en-US" sz="2000" b="1" dirty="0">
                <a:solidFill>
                  <a:srgbClr val="FFFF00"/>
                </a:solidFill>
              </a:rPr>
              <a:t>ii 20’</a:t>
            </a:r>
          </a:p>
          <a:p>
            <a:pPr eaLnBrk="0" hangingPunct="0">
              <a:spcBef>
                <a:spcPts val="0"/>
              </a:spcBef>
            </a:pPr>
            <a:r>
              <a:rPr lang="en-US" sz="2000" b="1" dirty="0">
                <a:solidFill>
                  <a:srgbClr val="FFFF00"/>
                </a:solidFill>
              </a:rPr>
              <a:t>v 150’</a:t>
            </a:r>
          </a:p>
        </p:txBody>
      </p:sp>
      <p:sp>
        <p:nvSpPr>
          <p:cNvPr id="41" name="Text Box 30"/>
          <p:cNvSpPr txBox="1">
            <a:spLocks noChangeArrowheads="1"/>
          </p:cNvSpPr>
          <p:nvPr/>
        </p:nvSpPr>
        <p:spPr bwMode="auto">
          <a:xfrm>
            <a:off x="0" y="0"/>
            <a:ext cx="2895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>
                <a:solidFill>
                  <a:srgbClr val="FFFF00"/>
                </a:solidFill>
              </a:rPr>
              <a:t>Identify the distances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1DCD-0E64-4A22-AC24-F6128A7F2D3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0480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Line 3"/>
          <p:cNvSpPr>
            <a:spLocks noChangeShapeType="1"/>
          </p:cNvSpPr>
          <p:nvPr/>
        </p:nvSpPr>
        <p:spPr bwMode="auto">
          <a:xfrm flipH="1" flipV="1">
            <a:off x="1676400" y="3810000"/>
            <a:ext cx="2895600" cy="28956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24" name="Line 4"/>
          <p:cNvSpPr>
            <a:spLocks noChangeShapeType="1"/>
          </p:cNvSpPr>
          <p:nvPr/>
        </p:nvSpPr>
        <p:spPr bwMode="auto">
          <a:xfrm flipV="1">
            <a:off x="4572000" y="3810000"/>
            <a:ext cx="2895600" cy="28956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25" name="Line 5"/>
          <p:cNvSpPr>
            <a:spLocks noChangeShapeType="1"/>
          </p:cNvSpPr>
          <p:nvPr/>
        </p:nvSpPr>
        <p:spPr bwMode="auto">
          <a:xfrm flipV="1">
            <a:off x="4572000" y="1828800"/>
            <a:ext cx="3962400" cy="3962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26" name="Line 6"/>
          <p:cNvSpPr>
            <a:spLocks noChangeShapeType="1"/>
          </p:cNvSpPr>
          <p:nvPr/>
        </p:nvSpPr>
        <p:spPr bwMode="auto">
          <a:xfrm flipH="1" flipV="1">
            <a:off x="685800" y="1905000"/>
            <a:ext cx="3886200" cy="3886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27" name="Line 7"/>
          <p:cNvSpPr>
            <a:spLocks noChangeShapeType="1"/>
          </p:cNvSpPr>
          <p:nvPr/>
        </p:nvSpPr>
        <p:spPr bwMode="auto">
          <a:xfrm flipV="1">
            <a:off x="2438400" y="1676400"/>
            <a:ext cx="1981200" cy="1981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28" name="Line 8"/>
          <p:cNvSpPr>
            <a:spLocks noChangeShapeType="1"/>
          </p:cNvSpPr>
          <p:nvPr/>
        </p:nvSpPr>
        <p:spPr bwMode="auto">
          <a:xfrm flipH="1" flipV="1">
            <a:off x="4724400" y="1676400"/>
            <a:ext cx="1981200" cy="1981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29" name="Line 9"/>
          <p:cNvSpPr>
            <a:spLocks noChangeShapeType="1"/>
          </p:cNvSpPr>
          <p:nvPr/>
        </p:nvSpPr>
        <p:spPr bwMode="auto">
          <a:xfrm flipV="1">
            <a:off x="2133600" y="914400"/>
            <a:ext cx="2438400" cy="243840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30" name="Line 10"/>
          <p:cNvSpPr>
            <a:spLocks noChangeShapeType="1"/>
          </p:cNvSpPr>
          <p:nvPr/>
        </p:nvSpPr>
        <p:spPr bwMode="auto">
          <a:xfrm>
            <a:off x="4572000" y="914400"/>
            <a:ext cx="2438400" cy="243840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31" name="Line 11"/>
          <p:cNvSpPr>
            <a:spLocks noChangeShapeType="1"/>
          </p:cNvSpPr>
          <p:nvPr/>
        </p:nvSpPr>
        <p:spPr bwMode="auto">
          <a:xfrm>
            <a:off x="2438400" y="3657600"/>
            <a:ext cx="4267200" cy="0"/>
          </a:xfrm>
          <a:prstGeom prst="line">
            <a:avLst/>
          </a:prstGeom>
          <a:noFill/>
          <a:ln w="76200" cap="rnd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33132" name="Group 12"/>
          <p:cNvGrpSpPr>
            <a:grpSpLocks/>
          </p:cNvGrpSpPr>
          <p:nvPr/>
        </p:nvGrpSpPr>
        <p:grpSpPr bwMode="auto">
          <a:xfrm>
            <a:off x="4343400" y="5181600"/>
            <a:ext cx="457200" cy="381000"/>
            <a:chOff x="2736" y="3264"/>
            <a:chExt cx="288" cy="240"/>
          </a:xfrm>
        </p:grpSpPr>
        <p:sp>
          <p:nvSpPr>
            <p:cNvPr id="133133" name="Line 13"/>
            <p:cNvSpPr>
              <a:spLocks noChangeShapeType="1"/>
            </p:cNvSpPr>
            <p:nvPr/>
          </p:nvSpPr>
          <p:spPr bwMode="auto">
            <a:xfrm flipV="1">
              <a:off x="2736" y="3264"/>
              <a:ext cx="0" cy="24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134" name="Line 14"/>
            <p:cNvSpPr>
              <a:spLocks noChangeShapeType="1"/>
            </p:cNvSpPr>
            <p:nvPr/>
          </p:nvSpPr>
          <p:spPr bwMode="auto">
            <a:xfrm flipV="1">
              <a:off x="3024" y="3264"/>
              <a:ext cx="0" cy="24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3135" name="Line 15"/>
            <p:cNvSpPr>
              <a:spLocks noChangeShapeType="1"/>
            </p:cNvSpPr>
            <p:nvPr/>
          </p:nvSpPr>
          <p:spPr bwMode="auto">
            <a:xfrm>
              <a:off x="2736" y="3264"/>
              <a:ext cx="288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33136" name="Line 16"/>
          <p:cNvSpPr>
            <a:spLocks noChangeShapeType="1"/>
          </p:cNvSpPr>
          <p:nvPr/>
        </p:nvSpPr>
        <p:spPr bwMode="auto">
          <a:xfrm>
            <a:off x="2667000" y="34290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37" name="Line 17"/>
          <p:cNvSpPr>
            <a:spLocks noChangeShapeType="1"/>
          </p:cNvSpPr>
          <p:nvPr/>
        </p:nvSpPr>
        <p:spPr bwMode="auto">
          <a:xfrm flipH="1">
            <a:off x="2667000" y="36576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38" name="Line 18"/>
          <p:cNvSpPr>
            <a:spLocks noChangeShapeType="1"/>
          </p:cNvSpPr>
          <p:nvPr/>
        </p:nvSpPr>
        <p:spPr bwMode="auto">
          <a:xfrm flipV="1">
            <a:off x="6248400" y="34290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39" name="Line 19"/>
          <p:cNvSpPr>
            <a:spLocks noChangeShapeType="1"/>
          </p:cNvSpPr>
          <p:nvPr/>
        </p:nvSpPr>
        <p:spPr bwMode="auto">
          <a:xfrm>
            <a:off x="6248400" y="3657600"/>
            <a:ext cx="457200" cy="457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40" name="Line 20"/>
          <p:cNvSpPr>
            <a:spLocks noChangeShapeType="1"/>
          </p:cNvSpPr>
          <p:nvPr/>
        </p:nvSpPr>
        <p:spPr bwMode="auto">
          <a:xfrm flipV="1">
            <a:off x="6705600" y="38862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41" name="Line 21"/>
          <p:cNvSpPr>
            <a:spLocks noChangeShapeType="1"/>
          </p:cNvSpPr>
          <p:nvPr/>
        </p:nvSpPr>
        <p:spPr bwMode="auto">
          <a:xfrm>
            <a:off x="6705600" y="36576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42" name="Line 22"/>
          <p:cNvSpPr>
            <a:spLocks noChangeShapeType="1"/>
          </p:cNvSpPr>
          <p:nvPr/>
        </p:nvSpPr>
        <p:spPr bwMode="auto">
          <a:xfrm flipH="1">
            <a:off x="3733800" y="5181600"/>
            <a:ext cx="609600" cy="60960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43" name="Line 23"/>
          <p:cNvSpPr>
            <a:spLocks noChangeShapeType="1"/>
          </p:cNvSpPr>
          <p:nvPr/>
        </p:nvSpPr>
        <p:spPr bwMode="auto">
          <a:xfrm flipH="1">
            <a:off x="3276600" y="4953000"/>
            <a:ext cx="457200" cy="45720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44" name="Line 24"/>
          <p:cNvSpPr>
            <a:spLocks noChangeShapeType="1"/>
          </p:cNvSpPr>
          <p:nvPr/>
        </p:nvSpPr>
        <p:spPr bwMode="auto">
          <a:xfrm flipH="1" flipV="1">
            <a:off x="0" y="2133600"/>
            <a:ext cx="1676400" cy="167640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45" name="Line 25"/>
          <p:cNvSpPr>
            <a:spLocks noChangeShapeType="1"/>
          </p:cNvSpPr>
          <p:nvPr/>
        </p:nvSpPr>
        <p:spPr bwMode="auto">
          <a:xfrm flipV="1">
            <a:off x="7467600" y="2133600"/>
            <a:ext cx="1676400" cy="1676400"/>
          </a:xfrm>
          <a:prstGeom prst="line">
            <a:avLst/>
          </a:prstGeom>
          <a:noFill/>
          <a:ln w="76200" cap="rnd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46" name="Line 26"/>
          <p:cNvSpPr>
            <a:spLocks noChangeShapeType="1"/>
          </p:cNvSpPr>
          <p:nvPr/>
        </p:nvSpPr>
        <p:spPr bwMode="auto">
          <a:xfrm>
            <a:off x="4267200" y="4191000"/>
            <a:ext cx="609600" cy="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47" name="AutoShape 27"/>
          <p:cNvSpPr>
            <a:spLocks noChangeArrowheads="1"/>
          </p:cNvSpPr>
          <p:nvPr/>
        </p:nvSpPr>
        <p:spPr bwMode="auto">
          <a:xfrm>
            <a:off x="4343400" y="1371600"/>
            <a:ext cx="457200" cy="457200"/>
          </a:xfrm>
          <a:prstGeom prst="diamond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48" name="Text Box 28"/>
          <p:cNvSpPr txBox="1">
            <a:spLocks noChangeArrowheads="1"/>
          </p:cNvSpPr>
          <p:nvPr/>
        </p:nvSpPr>
        <p:spPr bwMode="auto">
          <a:xfrm>
            <a:off x="0" y="228600"/>
            <a:ext cx="4724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Draw in Home Plate on the diamond above. </a:t>
            </a:r>
          </a:p>
          <a:p>
            <a:pPr marL="342900" indent="-342900"/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33149" name="Rectangle 29"/>
          <p:cNvSpPr>
            <a:spLocks noChangeArrowheads="1"/>
          </p:cNvSpPr>
          <p:nvPr/>
        </p:nvSpPr>
        <p:spPr bwMode="auto">
          <a:xfrm>
            <a:off x="5105400" y="152400"/>
            <a:ext cx="3886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>
                <a:solidFill>
                  <a:srgbClr val="FFFF00"/>
                </a:solidFill>
              </a:rPr>
              <a:t>Shade in the orange part of the safety base on the diamond above. </a:t>
            </a:r>
          </a:p>
        </p:txBody>
      </p:sp>
      <p:sp>
        <p:nvSpPr>
          <p:cNvPr id="133150" name="Rectangle 30"/>
          <p:cNvSpPr>
            <a:spLocks noChangeArrowheads="1"/>
          </p:cNvSpPr>
          <p:nvPr/>
        </p:nvSpPr>
        <p:spPr bwMode="auto">
          <a:xfrm rot="2700000">
            <a:off x="6553200" y="3733800"/>
            <a:ext cx="304800" cy="304800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1DCD-0E64-4A22-AC24-F6128A7F2D3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417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Line 2"/>
          <p:cNvSpPr>
            <a:spLocks noChangeShapeType="1"/>
          </p:cNvSpPr>
          <p:nvPr/>
        </p:nvSpPr>
        <p:spPr bwMode="auto">
          <a:xfrm>
            <a:off x="2514600" y="3505200"/>
            <a:ext cx="304800" cy="304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5171" name="Line 3"/>
          <p:cNvSpPr>
            <a:spLocks noChangeShapeType="1"/>
          </p:cNvSpPr>
          <p:nvPr/>
        </p:nvSpPr>
        <p:spPr bwMode="auto">
          <a:xfrm flipH="1">
            <a:off x="4495800" y="1479550"/>
            <a:ext cx="196850" cy="1968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5172" name="Line 4"/>
          <p:cNvSpPr>
            <a:spLocks noChangeShapeType="1"/>
          </p:cNvSpPr>
          <p:nvPr/>
        </p:nvSpPr>
        <p:spPr bwMode="auto">
          <a:xfrm flipH="1">
            <a:off x="6324600" y="3549650"/>
            <a:ext cx="2286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5173" name="Line 5"/>
          <p:cNvSpPr>
            <a:spLocks noChangeShapeType="1"/>
          </p:cNvSpPr>
          <p:nvPr/>
        </p:nvSpPr>
        <p:spPr bwMode="auto">
          <a:xfrm flipH="1">
            <a:off x="6629400" y="3778250"/>
            <a:ext cx="2286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5174" name="Line 6"/>
          <p:cNvSpPr>
            <a:spLocks noChangeShapeType="1"/>
          </p:cNvSpPr>
          <p:nvPr/>
        </p:nvSpPr>
        <p:spPr bwMode="auto">
          <a:xfrm flipH="1" flipV="1">
            <a:off x="1676400" y="3810000"/>
            <a:ext cx="2895600" cy="28956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75" name="Line 7"/>
          <p:cNvSpPr>
            <a:spLocks noChangeShapeType="1"/>
          </p:cNvSpPr>
          <p:nvPr/>
        </p:nvSpPr>
        <p:spPr bwMode="auto">
          <a:xfrm flipV="1">
            <a:off x="4572000" y="3810000"/>
            <a:ext cx="2895600" cy="28956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76" name="Line 8"/>
          <p:cNvSpPr>
            <a:spLocks noChangeShapeType="1"/>
          </p:cNvSpPr>
          <p:nvPr/>
        </p:nvSpPr>
        <p:spPr bwMode="auto">
          <a:xfrm flipV="1">
            <a:off x="4572000" y="1828800"/>
            <a:ext cx="3962400" cy="3962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77" name="Line 9"/>
          <p:cNvSpPr>
            <a:spLocks noChangeShapeType="1"/>
          </p:cNvSpPr>
          <p:nvPr/>
        </p:nvSpPr>
        <p:spPr bwMode="auto">
          <a:xfrm flipH="1" flipV="1">
            <a:off x="685800" y="1905000"/>
            <a:ext cx="3886200" cy="3886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78" name="Line 10"/>
          <p:cNvSpPr>
            <a:spLocks noChangeShapeType="1"/>
          </p:cNvSpPr>
          <p:nvPr/>
        </p:nvSpPr>
        <p:spPr bwMode="auto">
          <a:xfrm flipV="1">
            <a:off x="2438400" y="1676400"/>
            <a:ext cx="1981200" cy="1981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79" name="Line 11"/>
          <p:cNvSpPr>
            <a:spLocks noChangeShapeType="1"/>
          </p:cNvSpPr>
          <p:nvPr/>
        </p:nvSpPr>
        <p:spPr bwMode="auto">
          <a:xfrm flipH="1" flipV="1">
            <a:off x="4724400" y="1676400"/>
            <a:ext cx="1981200" cy="1981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80" name="Line 12"/>
          <p:cNvSpPr>
            <a:spLocks noChangeShapeType="1"/>
          </p:cNvSpPr>
          <p:nvPr/>
        </p:nvSpPr>
        <p:spPr bwMode="auto">
          <a:xfrm flipV="1">
            <a:off x="2133600" y="914400"/>
            <a:ext cx="2438400" cy="243840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81" name="Line 13"/>
          <p:cNvSpPr>
            <a:spLocks noChangeShapeType="1"/>
          </p:cNvSpPr>
          <p:nvPr/>
        </p:nvSpPr>
        <p:spPr bwMode="auto">
          <a:xfrm>
            <a:off x="4572000" y="914400"/>
            <a:ext cx="2438400" cy="243840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82" name="Line 14"/>
          <p:cNvSpPr>
            <a:spLocks noChangeShapeType="1"/>
          </p:cNvSpPr>
          <p:nvPr/>
        </p:nvSpPr>
        <p:spPr bwMode="auto">
          <a:xfrm>
            <a:off x="2438400" y="3657600"/>
            <a:ext cx="4267200" cy="0"/>
          </a:xfrm>
          <a:prstGeom prst="line">
            <a:avLst/>
          </a:prstGeom>
          <a:noFill/>
          <a:ln w="76200" cap="rnd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83" name="Line 15"/>
          <p:cNvSpPr>
            <a:spLocks noChangeShapeType="1"/>
          </p:cNvSpPr>
          <p:nvPr/>
        </p:nvSpPr>
        <p:spPr bwMode="auto">
          <a:xfrm flipV="1">
            <a:off x="4343400" y="5181600"/>
            <a:ext cx="0" cy="381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84" name="Line 16"/>
          <p:cNvSpPr>
            <a:spLocks noChangeShapeType="1"/>
          </p:cNvSpPr>
          <p:nvPr/>
        </p:nvSpPr>
        <p:spPr bwMode="auto">
          <a:xfrm flipV="1">
            <a:off x="4800600" y="5181600"/>
            <a:ext cx="0" cy="381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85" name="Line 17"/>
          <p:cNvSpPr>
            <a:spLocks noChangeShapeType="1"/>
          </p:cNvSpPr>
          <p:nvPr/>
        </p:nvSpPr>
        <p:spPr bwMode="auto">
          <a:xfrm>
            <a:off x="4343400" y="5181600"/>
            <a:ext cx="4572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86" name="Line 18"/>
          <p:cNvSpPr>
            <a:spLocks noChangeShapeType="1"/>
          </p:cNvSpPr>
          <p:nvPr/>
        </p:nvSpPr>
        <p:spPr bwMode="auto">
          <a:xfrm>
            <a:off x="2667000" y="34290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87" name="Line 19"/>
          <p:cNvSpPr>
            <a:spLocks noChangeShapeType="1"/>
          </p:cNvSpPr>
          <p:nvPr/>
        </p:nvSpPr>
        <p:spPr bwMode="auto">
          <a:xfrm flipH="1">
            <a:off x="2667000" y="36576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88" name="Line 20"/>
          <p:cNvSpPr>
            <a:spLocks noChangeShapeType="1"/>
          </p:cNvSpPr>
          <p:nvPr/>
        </p:nvSpPr>
        <p:spPr bwMode="auto">
          <a:xfrm flipV="1">
            <a:off x="6248400" y="34290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89" name="Line 21"/>
          <p:cNvSpPr>
            <a:spLocks noChangeShapeType="1"/>
          </p:cNvSpPr>
          <p:nvPr/>
        </p:nvSpPr>
        <p:spPr bwMode="auto">
          <a:xfrm>
            <a:off x="6248400" y="3657600"/>
            <a:ext cx="457200" cy="457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90" name="Line 22"/>
          <p:cNvSpPr>
            <a:spLocks noChangeShapeType="1"/>
          </p:cNvSpPr>
          <p:nvPr/>
        </p:nvSpPr>
        <p:spPr bwMode="auto">
          <a:xfrm flipV="1">
            <a:off x="6705600" y="38862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91" name="Line 23"/>
          <p:cNvSpPr>
            <a:spLocks noChangeShapeType="1"/>
          </p:cNvSpPr>
          <p:nvPr/>
        </p:nvSpPr>
        <p:spPr bwMode="auto">
          <a:xfrm>
            <a:off x="6705600" y="36576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92" name="Line 24"/>
          <p:cNvSpPr>
            <a:spLocks noChangeShapeType="1"/>
          </p:cNvSpPr>
          <p:nvPr/>
        </p:nvSpPr>
        <p:spPr bwMode="auto">
          <a:xfrm flipH="1">
            <a:off x="3733800" y="5181600"/>
            <a:ext cx="609600" cy="60960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93" name="Line 25"/>
          <p:cNvSpPr>
            <a:spLocks noChangeShapeType="1"/>
          </p:cNvSpPr>
          <p:nvPr/>
        </p:nvSpPr>
        <p:spPr bwMode="auto">
          <a:xfrm flipH="1">
            <a:off x="3276600" y="4953000"/>
            <a:ext cx="457200" cy="45720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94" name="Line 26"/>
          <p:cNvSpPr>
            <a:spLocks noChangeShapeType="1"/>
          </p:cNvSpPr>
          <p:nvPr/>
        </p:nvSpPr>
        <p:spPr bwMode="auto">
          <a:xfrm flipH="1" flipV="1">
            <a:off x="0" y="2133600"/>
            <a:ext cx="1676400" cy="167640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95" name="Line 27"/>
          <p:cNvSpPr>
            <a:spLocks noChangeShapeType="1"/>
          </p:cNvSpPr>
          <p:nvPr/>
        </p:nvSpPr>
        <p:spPr bwMode="auto">
          <a:xfrm flipV="1">
            <a:off x="7467600" y="2133600"/>
            <a:ext cx="1676400" cy="1676400"/>
          </a:xfrm>
          <a:prstGeom prst="line">
            <a:avLst/>
          </a:prstGeom>
          <a:noFill/>
          <a:ln w="76200" cap="rnd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5196" name="Line 28"/>
          <p:cNvSpPr>
            <a:spLocks noChangeShapeType="1"/>
          </p:cNvSpPr>
          <p:nvPr/>
        </p:nvSpPr>
        <p:spPr bwMode="auto">
          <a:xfrm>
            <a:off x="4267200" y="4191000"/>
            <a:ext cx="609600" cy="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35197" name="Group 29"/>
          <p:cNvGrpSpPr>
            <a:grpSpLocks/>
          </p:cNvGrpSpPr>
          <p:nvPr/>
        </p:nvGrpSpPr>
        <p:grpSpPr bwMode="auto">
          <a:xfrm>
            <a:off x="2438400" y="3429000"/>
            <a:ext cx="228600" cy="228600"/>
            <a:chOff x="1536" y="2160"/>
            <a:chExt cx="144" cy="144"/>
          </a:xfrm>
        </p:grpSpPr>
        <p:sp>
          <p:nvSpPr>
            <p:cNvPr id="135198" name="Line 30"/>
            <p:cNvSpPr>
              <a:spLocks noChangeShapeType="1"/>
            </p:cNvSpPr>
            <p:nvPr/>
          </p:nvSpPr>
          <p:spPr bwMode="auto">
            <a:xfrm>
              <a:off x="1584" y="2160"/>
              <a:ext cx="36" cy="144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5199" name="Line 31"/>
            <p:cNvSpPr>
              <a:spLocks noChangeShapeType="1"/>
            </p:cNvSpPr>
            <p:nvPr/>
          </p:nvSpPr>
          <p:spPr bwMode="auto">
            <a:xfrm>
              <a:off x="1536" y="2208"/>
              <a:ext cx="144" cy="48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35200" name="AutoShape 32"/>
          <p:cNvSpPr>
            <a:spLocks noChangeArrowheads="1"/>
          </p:cNvSpPr>
          <p:nvPr/>
        </p:nvSpPr>
        <p:spPr bwMode="auto">
          <a:xfrm>
            <a:off x="4343400" y="1371600"/>
            <a:ext cx="457200" cy="457200"/>
          </a:xfrm>
          <a:prstGeom prst="diamond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35201" name="Group 33"/>
          <p:cNvGrpSpPr>
            <a:grpSpLocks/>
          </p:cNvGrpSpPr>
          <p:nvPr/>
        </p:nvGrpSpPr>
        <p:grpSpPr bwMode="auto">
          <a:xfrm>
            <a:off x="4572000" y="1371600"/>
            <a:ext cx="228600" cy="228600"/>
            <a:chOff x="2880" y="864"/>
            <a:chExt cx="144" cy="144"/>
          </a:xfrm>
        </p:grpSpPr>
        <p:sp>
          <p:nvSpPr>
            <p:cNvPr id="135202" name="Line 34"/>
            <p:cNvSpPr>
              <a:spLocks noChangeShapeType="1"/>
            </p:cNvSpPr>
            <p:nvPr/>
          </p:nvSpPr>
          <p:spPr bwMode="auto">
            <a:xfrm flipV="1">
              <a:off x="2880" y="912"/>
              <a:ext cx="144" cy="48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5203" name="Line 35"/>
            <p:cNvSpPr>
              <a:spLocks noChangeShapeType="1"/>
            </p:cNvSpPr>
            <p:nvPr/>
          </p:nvSpPr>
          <p:spPr bwMode="auto">
            <a:xfrm flipH="1">
              <a:off x="2928" y="864"/>
              <a:ext cx="36" cy="144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35204" name="Group 36"/>
          <p:cNvGrpSpPr>
            <a:grpSpLocks/>
          </p:cNvGrpSpPr>
          <p:nvPr/>
        </p:nvGrpSpPr>
        <p:grpSpPr bwMode="auto">
          <a:xfrm>
            <a:off x="4343400" y="1600200"/>
            <a:ext cx="228600" cy="228600"/>
            <a:chOff x="2736" y="1008"/>
            <a:chExt cx="144" cy="144"/>
          </a:xfrm>
        </p:grpSpPr>
        <p:sp>
          <p:nvSpPr>
            <p:cNvPr id="135205" name="Line 37"/>
            <p:cNvSpPr>
              <a:spLocks noChangeShapeType="1"/>
            </p:cNvSpPr>
            <p:nvPr/>
          </p:nvSpPr>
          <p:spPr bwMode="auto">
            <a:xfrm>
              <a:off x="2784" y="1008"/>
              <a:ext cx="36" cy="144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5206" name="Line 38"/>
            <p:cNvSpPr>
              <a:spLocks noChangeShapeType="1"/>
            </p:cNvSpPr>
            <p:nvPr/>
          </p:nvSpPr>
          <p:spPr bwMode="auto">
            <a:xfrm flipV="1">
              <a:off x="2736" y="1056"/>
              <a:ext cx="144" cy="48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35207" name="Text Box 39"/>
          <p:cNvSpPr txBox="1">
            <a:spLocks noChangeArrowheads="1"/>
          </p:cNvSpPr>
          <p:nvPr/>
        </p:nvSpPr>
        <p:spPr bwMode="auto">
          <a:xfrm>
            <a:off x="76200" y="76200"/>
            <a:ext cx="42672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Draw the straps of 2nd base and 3rd base on the diamond above.  The straps for 1st base are already drawn in</a:t>
            </a:r>
            <a:br>
              <a:rPr lang="en-US" sz="2400" dirty="0">
                <a:solidFill>
                  <a:srgbClr val="FFFF00"/>
                </a:solidFill>
              </a:rPr>
            </a:br>
            <a:r>
              <a:rPr lang="en-US" sz="2400" dirty="0">
                <a:solidFill>
                  <a:srgbClr val="FFFF00"/>
                </a:solidFill>
              </a:rPr>
              <a:t>for you.</a:t>
            </a:r>
          </a:p>
        </p:txBody>
      </p:sp>
      <p:grpSp>
        <p:nvGrpSpPr>
          <p:cNvPr id="135208" name="Group 40"/>
          <p:cNvGrpSpPr>
            <a:grpSpLocks/>
          </p:cNvGrpSpPr>
          <p:nvPr/>
        </p:nvGrpSpPr>
        <p:grpSpPr bwMode="auto">
          <a:xfrm>
            <a:off x="2667000" y="3657600"/>
            <a:ext cx="228600" cy="228600"/>
            <a:chOff x="1680" y="2304"/>
            <a:chExt cx="144" cy="144"/>
          </a:xfrm>
        </p:grpSpPr>
        <p:sp>
          <p:nvSpPr>
            <p:cNvPr id="135209" name="Line 41"/>
            <p:cNvSpPr>
              <a:spLocks noChangeShapeType="1"/>
            </p:cNvSpPr>
            <p:nvPr/>
          </p:nvSpPr>
          <p:spPr bwMode="auto">
            <a:xfrm>
              <a:off x="1680" y="2352"/>
              <a:ext cx="144" cy="48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5210" name="Line 42"/>
            <p:cNvSpPr>
              <a:spLocks noChangeShapeType="1"/>
            </p:cNvSpPr>
            <p:nvPr/>
          </p:nvSpPr>
          <p:spPr bwMode="auto">
            <a:xfrm>
              <a:off x="1728" y="2304"/>
              <a:ext cx="36" cy="144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35211" name="Group 43"/>
          <p:cNvGrpSpPr>
            <a:grpSpLocks/>
          </p:cNvGrpSpPr>
          <p:nvPr/>
        </p:nvGrpSpPr>
        <p:grpSpPr bwMode="auto">
          <a:xfrm>
            <a:off x="6477000" y="3429000"/>
            <a:ext cx="228600" cy="228600"/>
            <a:chOff x="2880" y="864"/>
            <a:chExt cx="144" cy="144"/>
          </a:xfrm>
        </p:grpSpPr>
        <p:sp>
          <p:nvSpPr>
            <p:cNvPr id="135212" name="Line 44"/>
            <p:cNvSpPr>
              <a:spLocks noChangeShapeType="1"/>
            </p:cNvSpPr>
            <p:nvPr/>
          </p:nvSpPr>
          <p:spPr bwMode="auto">
            <a:xfrm flipV="1">
              <a:off x="2880" y="912"/>
              <a:ext cx="144" cy="48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5213" name="Line 45"/>
            <p:cNvSpPr>
              <a:spLocks noChangeShapeType="1"/>
            </p:cNvSpPr>
            <p:nvPr/>
          </p:nvSpPr>
          <p:spPr bwMode="auto">
            <a:xfrm flipH="1">
              <a:off x="2928" y="864"/>
              <a:ext cx="36" cy="144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35214" name="Group 46"/>
          <p:cNvGrpSpPr>
            <a:grpSpLocks/>
          </p:cNvGrpSpPr>
          <p:nvPr/>
        </p:nvGrpSpPr>
        <p:grpSpPr bwMode="auto">
          <a:xfrm>
            <a:off x="6248400" y="3657600"/>
            <a:ext cx="228600" cy="228600"/>
            <a:chOff x="2736" y="1008"/>
            <a:chExt cx="144" cy="144"/>
          </a:xfrm>
        </p:grpSpPr>
        <p:sp>
          <p:nvSpPr>
            <p:cNvPr id="135215" name="Line 47"/>
            <p:cNvSpPr>
              <a:spLocks noChangeShapeType="1"/>
            </p:cNvSpPr>
            <p:nvPr/>
          </p:nvSpPr>
          <p:spPr bwMode="auto">
            <a:xfrm>
              <a:off x="2784" y="1008"/>
              <a:ext cx="36" cy="144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5216" name="Line 48"/>
            <p:cNvSpPr>
              <a:spLocks noChangeShapeType="1"/>
            </p:cNvSpPr>
            <p:nvPr/>
          </p:nvSpPr>
          <p:spPr bwMode="auto">
            <a:xfrm flipV="1">
              <a:off x="2736" y="1056"/>
              <a:ext cx="144" cy="48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35217" name="Group 49"/>
          <p:cNvGrpSpPr>
            <a:grpSpLocks/>
          </p:cNvGrpSpPr>
          <p:nvPr/>
        </p:nvGrpSpPr>
        <p:grpSpPr bwMode="auto">
          <a:xfrm>
            <a:off x="6705600" y="3657600"/>
            <a:ext cx="228600" cy="228600"/>
            <a:chOff x="2880" y="864"/>
            <a:chExt cx="144" cy="144"/>
          </a:xfrm>
        </p:grpSpPr>
        <p:sp>
          <p:nvSpPr>
            <p:cNvPr id="135218" name="Line 50"/>
            <p:cNvSpPr>
              <a:spLocks noChangeShapeType="1"/>
            </p:cNvSpPr>
            <p:nvPr/>
          </p:nvSpPr>
          <p:spPr bwMode="auto">
            <a:xfrm flipV="1">
              <a:off x="2880" y="912"/>
              <a:ext cx="144" cy="48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5219" name="Line 51"/>
            <p:cNvSpPr>
              <a:spLocks noChangeShapeType="1"/>
            </p:cNvSpPr>
            <p:nvPr/>
          </p:nvSpPr>
          <p:spPr bwMode="auto">
            <a:xfrm flipH="1">
              <a:off x="2928" y="864"/>
              <a:ext cx="36" cy="144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35220" name="Group 52"/>
          <p:cNvGrpSpPr>
            <a:grpSpLocks/>
          </p:cNvGrpSpPr>
          <p:nvPr/>
        </p:nvGrpSpPr>
        <p:grpSpPr bwMode="auto">
          <a:xfrm>
            <a:off x="6477000" y="3886200"/>
            <a:ext cx="228600" cy="228600"/>
            <a:chOff x="2736" y="1008"/>
            <a:chExt cx="144" cy="144"/>
          </a:xfrm>
        </p:grpSpPr>
        <p:sp>
          <p:nvSpPr>
            <p:cNvPr id="135221" name="Line 53"/>
            <p:cNvSpPr>
              <a:spLocks noChangeShapeType="1"/>
            </p:cNvSpPr>
            <p:nvPr/>
          </p:nvSpPr>
          <p:spPr bwMode="auto">
            <a:xfrm>
              <a:off x="2784" y="1008"/>
              <a:ext cx="36" cy="144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35222" name="Line 54"/>
            <p:cNvSpPr>
              <a:spLocks noChangeShapeType="1"/>
            </p:cNvSpPr>
            <p:nvPr/>
          </p:nvSpPr>
          <p:spPr bwMode="auto">
            <a:xfrm flipV="1">
              <a:off x="2736" y="1056"/>
              <a:ext cx="144" cy="48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35223" name="Text Box 55"/>
          <p:cNvSpPr txBox="1">
            <a:spLocks noChangeArrowheads="1"/>
          </p:cNvSpPr>
          <p:nvPr/>
        </p:nvSpPr>
        <p:spPr bwMode="auto">
          <a:xfrm>
            <a:off x="152400" y="5257800"/>
            <a:ext cx="3352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How many spikes do you need to nail down all three bases?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1DCD-0E64-4A22-AC24-F6128A7F2D3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949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5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5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3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35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35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5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35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35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35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0" grpId="0" animBg="1"/>
      <p:bldP spid="13517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5344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1</a:t>
            </a:r>
            <a:r>
              <a:rPr lang="en-CA" sz="3000" baseline="30000" dirty="0">
                <a:solidFill>
                  <a:srgbClr val="FFFF00"/>
                </a:solidFill>
              </a:rPr>
              <a:t>st</a:t>
            </a:r>
            <a:r>
              <a:rPr lang="en-CA" sz="3000" dirty="0">
                <a:solidFill>
                  <a:srgbClr val="FFFF00"/>
                </a:solidFill>
              </a:rPr>
              <a:t> infraction: Not an ejection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Subsequent infractions: Ejection</a:t>
            </a:r>
          </a:p>
          <a:p>
            <a:pPr marL="838200" lvl="1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Offence: If batter/runner is wearing jewelry, first penalty is an out.</a:t>
            </a:r>
          </a:p>
          <a:p>
            <a:pPr marL="838200" lvl="1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Defence: If defensive player is found to be wearing jewelry, obstruction will be called and the current batter and runners will be awarded 1 base. The defensive player will be required to remove the jewelry at that time.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47" y="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Jewelry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57200" y="1371600"/>
            <a:ext cx="8229600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2800">
                <a:solidFill>
                  <a:srgbClr val="FFFF00"/>
                </a:solidFill>
              </a:rPr>
              <a:t>1st base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2800">
                <a:solidFill>
                  <a:srgbClr val="FFFF00"/>
                </a:solidFill>
              </a:rPr>
              <a:t>Fielders always touch white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2800">
                <a:solidFill>
                  <a:srgbClr val="FFFF00"/>
                </a:solidFill>
              </a:rPr>
              <a:t>Runners must touch orange on any potential plays at 1st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2800">
                <a:solidFill>
                  <a:srgbClr val="FFFF00"/>
                </a:solidFill>
              </a:rPr>
              <a:t>Runners may touch any part of 1st when ball is hit to outfield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2800">
                <a:solidFill>
                  <a:srgbClr val="FFFF00"/>
                </a:solidFill>
              </a:rPr>
              <a:t>If fielder touches orange </a:t>
            </a:r>
          </a:p>
          <a:p>
            <a:pPr marL="857250" lvl="1" indent="-285750" eaLnBrk="0" hangingPunct="0">
              <a:lnSpc>
                <a:spcPct val="120000"/>
              </a:lnSpc>
              <a:buFontTx/>
              <a:buChar char="•"/>
            </a:pPr>
            <a:r>
              <a:rPr lang="en-US" sz="2800">
                <a:solidFill>
                  <a:srgbClr val="FFFF00"/>
                </a:solidFill>
              </a:rPr>
              <a:t>Obstruction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2800">
                <a:solidFill>
                  <a:srgbClr val="FFFF00"/>
                </a:solidFill>
              </a:rPr>
              <a:t>If runner touches white during a play at 1st</a:t>
            </a:r>
          </a:p>
          <a:p>
            <a:pPr marL="857250" lvl="1" indent="-285750" eaLnBrk="0" hangingPunct="0">
              <a:lnSpc>
                <a:spcPct val="120000"/>
              </a:lnSpc>
              <a:buFontTx/>
              <a:buChar char="•"/>
            </a:pPr>
            <a:r>
              <a:rPr lang="en-US" sz="2800">
                <a:solidFill>
                  <a:srgbClr val="FFFF00"/>
                </a:solidFill>
              </a:rPr>
              <a:t>Interference</a:t>
            </a:r>
          </a:p>
        </p:txBody>
      </p:sp>
      <p:grpSp>
        <p:nvGrpSpPr>
          <p:cNvPr id="23560" name="Group 8"/>
          <p:cNvGrpSpPr>
            <a:grpSpLocks/>
          </p:cNvGrpSpPr>
          <p:nvPr/>
        </p:nvGrpSpPr>
        <p:grpSpPr bwMode="auto">
          <a:xfrm>
            <a:off x="6096000" y="228600"/>
            <a:ext cx="2819400" cy="976313"/>
            <a:chOff x="1632" y="1056"/>
            <a:chExt cx="2496" cy="864"/>
          </a:xfrm>
        </p:grpSpPr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2880" y="1056"/>
              <a:ext cx="1152" cy="864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1728" y="1056"/>
              <a:ext cx="1152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63" name="Line 11"/>
            <p:cNvSpPr>
              <a:spLocks noChangeShapeType="1"/>
            </p:cNvSpPr>
            <p:nvPr/>
          </p:nvSpPr>
          <p:spPr bwMode="auto">
            <a:xfrm>
              <a:off x="1728" y="1296"/>
              <a:ext cx="230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64" name="Line 12"/>
            <p:cNvSpPr>
              <a:spLocks noChangeShapeType="1"/>
            </p:cNvSpPr>
            <p:nvPr/>
          </p:nvSpPr>
          <p:spPr bwMode="auto">
            <a:xfrm>
              <a:off x="1728" y="1584"/>
              <a:ext cx="2304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23565" name="Group 13"/>
            <p:cNvGrpSpPr>
              <a:grpSpLocks/>
            </p:cNvGrpSpPr>
            <p:nvPr/>
          </p:nvGrpSpPr>
          <p:grpSpPr bwMode="auto">
            <a:xfrm>
              <a:off x="1632" y="1344"/>
              <a:ext cx="192" cy="192"/>
              <a:chOff x="1056" y="1248"/>
              <a:chExt cx="192" cy="192"/>
            </a:xfrm>
          </p:grpSpPr>
          <p:sp>
            <p:nvSpPr>
              <p:cNvPr id="23566" name="Line 14"/>
              <p:cNvSpPr>
                <a:spLocks noChangeShapeType="1"/>
              </p:cNvSpPr>
              <p:nvPr/>
            </p:nvSpPr>
            <p:spPr bwMode="auto">
              <a:xfrm>
                <a:off x="1056" y="1248"/>
                <a:ext cx="192" cy="19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567" name="Line 15"/>
              <p:cNvSpPr>
                <a:spLocks noChangeShapeType="1"/>
              </p:cNvSpPr>
              <p:nvPr/>
            </p:nvSpPr>
            <p:spPr bwMode="auto">
              <a:xfrm flipH="1">
                <a:off x="1056" y="1248"/>
                <a:ext cx="192" cy="19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23568" name="Group 16"/>
            <p:cNvGrpSpPr>
              <a:grpSpLocks/>
            </p:cNvGrpSpPr>
            <p:nvPr/>
          </p:nvGrpSpPr>
          <p:grpSpPr bwMode="auto">
            <a:xfrm>
              <a:off x="3936" y="1344"/>
              <a:ext cx="192" cy="192"/>
              <a:chOff x="1056" y="1248"/>
              <a:chExt cx="192" cy="192"/>
            </a:xfrm>
          </p:grpSpPr>
          <p:sp>
            <p:nvSpPr>
              <p:cNvPr id="23569" name="Line 17"/>
              <p:cNvSpPr>
                <a:spLocks noChangeShapeType="1"/>
              </p:cNvSpPr>
              <p:nvPr/>
            </p:nvSpPr>
            <p:spPr bwMode="auto">
              <a:xfrm>
                <a:off x="1056" y="1248"/>
                <a:ext cx="192" cy="19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570" name="Line 18"/>
              <p:cNvSpPr>
                <a:spLocks noChangeShapeType="1"/>
              </p:cNvSpPr>
              <p:nvPr/>
            </p:nvSpPr>
            <p:spPr bwMode="auto">
              <a:xfrm flipH="1">
                <a:off x="1056" y="1248"/>
                <a:ext cx="192" cy="19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</p:grpSp>
      <p:grpSp>
        <p:nvGrpSpPr>
          <p:cNvPr id="23571" name="Group 19"/>
          <p:cNvGrpSpPr>
            <a:grpSpLocks/>
          </p:cNvGrpSpPr>
          <p:nvPr/>
        </p:nvGrpSpPr>
        <p:grpSpPr bwMode="auto">
          <a:xfrm>
            <a:off x="6172200" y="1371600"/>
            <a:ext cx="2601913" cy="1192213"/>
            <a:chOff x="1728" y="960"/>
            <a:chExt cx="2304" cy="1056"/>
          </a:xfrm>
        </p:grpSpPr>
        <p:sp>
          <p:nvSpPr>
            <p:cNvPr id="23572" name="Rectangle 20"/>
            <p:cNvSpPr>
              <a:spLocks noChangeArrowheads="1"/>
            </p:cNvSpPr>
            <p:nvPr/>
          </p:nvSpPr>
          <p:spPr bwMode="auto">
            <a:xfrm>
              <a:off x="2880" y="1056"/>
              <a:ext cx="1152" cy="864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73" name="Rectangle 21"/>
            <p:cNvSpPr>
              <a:spLocks noChangeArrowheads="1"/>
            </p:cNvSpPr>
            <p:nvPr/>
          </p:nvSpPr>
          <p:spPr bwMode="auto">
            <a:xfrm>
              <a:off x="1728" y="1056"/>
              <a:ext cx="1152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23574" name="Group 22"/>
            <p:cNvGrpSpPr>
              <a:grpSpLocks/>
            </p:cNvGrpSpPr>
            <p:nvPr/>
          </p:nvGrpSpPr>
          <p:grpSpPr bwMode="auto">
            <a:xfrm>
              <a:off x="2208" y="960"/>
              <a:ext cx="192" cy="192"/>
              <a:chOff x="1056" y="1248"/>
              <a:chExt cx="192" cy="192"/>
            </a:xfrm>
          </p:grpSpPr>
          <p:sp>
            <p:nvSpPr>
              <p:cNvPr id="23575" name="Line 23"/>
              <p:cNvSpPr>
                <a:spLocks noChangeShapeType="1"/>
              </p:cNvSpPr>
              <p:nvPr/>
            </p:nvSpPr>
            <p:spPr bwMode="auto">
              <a:xfrm>
                <a:off x="1056" y="1248"/>
                <a:ext cx="192" cy="19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576" name="Line 24"/>
              <p:cNvSpPr>
                <a:spLocks noChangeShapeType="1"/>
              </p:cNvSpPr>
              <p:nvPr/>
            </p:nvSpPr>
            <p:spPr bwMode="auto">
              <a:xfrm flipH="1">
                <a:off x="1056" y="1248"/>
                <a:ext cx="192" cy="19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23577" name="Line 25"/>
            <p:cNvSpPr>
              <a:spLocks noChangeShapeType="1"/>
            </p:cNvSpPr>
            <p:nvPr/>
          </p:nvSpPr>
          <p:spPr bwMode="auto">
            <a:xfrm>
              <a:off x="2160" y="1056"/>
              <a:ext cx="0" cy="86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78" name="Line 26"/>
            <p:cNvSpPr>
              <a:spLocks noChangeShapeType="1"/>
            </p:cNvSpPr>
            <p:nvPr/>
          </p:nvSpPr>
          <p:spPr bwMode="auto">
            <a:xfrm>
              <a:off x="2400" y="1056"/>
              <a:ext cx="0" cy="86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23579" name="Group 27"/>
            <p:cNvGrpSpPr>
              <a:grpSpLocks/>
            </p:cNvGrpSpPr>
            <p:nvPr/>
          </p:nvGrpSpPr>
          <p:grpSpPr bwMode="auto">
            <a:xfrm>
              <a:off x="2184" y="972"/>
              <a:ext cx="192" cy="192"/>
              <a:chOff x="1056" y="1248"/>
              <a:chExt cx="192" cy="192"/>
            </a:xfrm>
          </p:grpSpPr>
          <p:sp>
            <p:nvSpPr>
              <p:cNvPr id="23580" name="Line 28"/>
              <p:cNvSpPr>
                <a:spLocks noChangeShapeType="1"/>
              </p:cNvSpPr>
              <p:nvPr/>
            </p:nvSpPr>
            <p:spPr bwMode="auto">
              <a:xfrm>
                <a:off x="1056" y="1248"/>
                <a:ext cx="192" cy="19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581" name="Line 29"/>
              <p:cNvSpPr>
                <a:spLocks noChangeShapeType="1"/>
              </p:cNvSpPr>
              <p:nvPr/>
            </p:nvSpPr>
            <p:spPr bwMode="auto">
              <a:xfrm flipH="1">
                <a:off x="1056" y="1248"/>
                <a:ext cx="192" cy="19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23582" name="Group 30"/>
            <p:cNvGrpSpPr>
              <a:grpSpLocks/>
            </p:cNvGrpSpPr>
            <p:nvPr/>
          </p:nvGrpSpPr>
          <p:grpSpPr bwMode="auto">
            <a:xfrm>
              <a:off x="2190" y="1818"/>
              <a:ext cx="192" cy="192"/>
              <a:chOff x="1056" y="1248"/>
              <a:chExt cx="192" cy="192"/>
            </a:xfrm>
          </p:grpSpPr>
          <p:sp>
            <p:nvSpPr>
              <p:cNvPr id="23583" name="Line 31"/>
              <p:cNvSpPr>
                <a:spLocks noChangeShapeType="1"/>
              </p:cNvSpPr>
              <p:nvPr/>
            </p:nvSpPr>
            <p:spPr bwMode="auto">
              <a:xfrm>
                <a:off x="1056" y="1248"/>
                <a:ext cx="192" cy="19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584" name="Line 32"/>
              <p:cNvSpPr>
                <a:spLocks noChangeShapeType="1"/>
              </p:cNvSpPr>
              <p:nvPr/>
            </p:nvSpPr>
            <p:spPr bwMode="auto">
              <a:xfrm flipH="1">
                <a:off x="1056" y="1248"/>
                <a:ext cx="192" cy="19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23585" name="Line 33"/>
            <p:cNvSpPr>
              <a:spLocks noChangeShapeType="1"/>
            </p:cNvSpPr>
            <p:nvPr/>
          </p:nvSpPr>
          <p:spPr bwMode="auto">
            <a:xfrm>
              <a:off x="3348" y="1062"/>
              <a:ext cx="0" cy="86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86" name="Line 34"/>
            <p:cNvSpPr>
              <a:spLocks noChangeShapeType="1"/>
            </p:cNvSpPr>
            <p:nvPr/>
          </p:nvSpPr>
          <p:spPr bwMode="auto">
            <a:xfrm>
              <a:off x="3588" y="1062"/>
              <a:ext cx="0" cy="86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23587" name="Group 35"/>
            <p:cNvGrpSpPr>
              <a:grpSpLocks/>
            </p:cNvGrpSpPr>
            <p:nvPr/>
          </p:nvGrpSpPr>
          <p:grpSpPr bwMode="auto">
            <a:xfrm>
              <a:off x="3372" y="978"/>
              <a:ext cx="192" cy="192"/>
              <a:chOff x="1056" y="1248"/>
              <a:chExt cx="192" cy="192"/>
            </a:xfrm>
          </p:grpSpPr>
          <p:sp>
            <p:nvSpPr>
              <p:cNvPr id="23588" name="Line 36"/>
              <p:cNvSpPr>
                <a:spLocks noChangeShapeType="1"/>
              </p:cNvSpPr>
              <p:nvPr/>
            </p:nvSpPr>
            <p:spPr bwMode="auto">
              <a:xfrm>
                <a:off x="1056" y="1248"/>
                <a:ext cx="192" cy="19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589" name="Line 37"/>
              <p:cNvSpPr>
                <a:spLocks noChangeShapeType="1"/>
              </p:cNvSpPr>
              <p:nvPr/>
            </p:nvSpPr>
            <p:spPr bwMode="auto">
              <a:xfrm flipH="1">
                <a:off x="1056" y="1248"/>
                <a:ext cx="192" cy="19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grpSp>
          <p:nvGrpSpPr>
            <p:cNvPr id="23590" name="Group 38"/>
            <p:cNvGrpSpPr>
              <a:grpSpLocks/>
            </p:cNvGrpSpPr>
            <p:nvPr/>
          </p:nvGrpSpPr>
          <p:grpSpPr bwMode="auto">
            <a:xfrm>
              <a:off x="3378" y="1824"/>
              <a:ext cx="192" cy="192"/>
              <a:chOff x="1056" y="1248"/>
              <a:chExt cx="192" cy="192"/>
            </a:xfrm>
          </p:grpSpPr>
          <p:sp>
            <p:nvSpPr>
              <p:cNvPr id="23591" name="Line 39"/>
              <p:cNvSpPr>
                <a:spLocks noChangeShapeType="1"/>
              </p:cNvSpPr>
              <p:nvPr/>
            </p:nvSpPr>
            <p:spPr bwMode="auto">
              <a:xfrm>
                <a:off x="1056" y="1248"/>
                <a:ext cx="192" cy="19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3592" name="Line 40"/>
              <p:cNvSpPr>
                <a:spLocks noChangeShapeType="1"/>
              </p:cNvSpPr>
              <p:nvPr/>
            </p:nvSpPr>
            <p:spPr bwMode="auto">
              <a:xfrm flipH="1">
                <a:off x="1056" y="1248"/>
                <a:ext cx="192" cy="192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Safety Base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 bldLvl="2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57200" y="1066800"/>
            <a:ext cx="8229600" cy="578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An outfielder or rover CANNOT throw a ball directly to 1B to get the (BR) Batter Runner out.</a:t>
            </a:r>
          </a:p>
          <a:p>
            <a:pPr marL="838200" lvl="1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Umpire shall signal OBSTRUCTION</a:t>
            </a:r>
          </a:p>
          <a:p>
            <a:pPr marL="838200" lvl="1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Both teams shall receive a WARNING</a:t>
            </a:r>
          </a:p>
          <a:p>
            <a:pPr marL="838200" lvl="1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Subsequent violation = EJECTION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When the BR safely reached 1</a:t>
            </a:r>
            <a:r>
              <a:rPr lang="en-CA" sz="2800" baseline="30000" dirty="0">
                <a:solidFill>
                  <a:srgbClr val="FFFF00"/>
                </a:solidFill>
              </a:rPr>
              <a:t>st</a:t>
            </a:r>
            <a:r>
              <a:rPr lang="en-CA" sz="2800" dirty="0">
                <a:solidFill>
                  <a:srgbClr val="FFFF00"/>
                </a:solidFill>
              </a:rPr>
              <a:t> base, OF or R may throw ball directly to 1B for a “tag” out.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Note: This rule is applied on the THROW from any outfielder or rover to 1B. The fielder at or near 1B need not make a play for the obstruction to occur.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Outfield throws to 1B</a:t>
            </a:r>
          </a:p>
        </p:txBody>
      </p:sp>
    </p:spTree>
    <p:extLst>
      <p:ext uri="{BB962C8B-B14F-4D97-AF65-F5344CB8AC3E}">
        <p14:creationId xmlns:p14="http://schemas.microsoft.com/office/powerpoint/2010/main" val="37511559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build="p" bldLvl="2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28600" y="762000"/>
            <a:ext cx="8686800" cy="524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1202353"/>
            <a:ext cx="86868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Line (marked by pylons), 150 feet from home plate, arcing from one foul line to another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Not straight line from one pylon to another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Rovers &amp; outfielders cannot be in front of the 150 line at the start of play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May only pass 150 line after pitched ball is hit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If violated: Obstruction will be called and a delay dead ball will be signalled.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150 Line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57200" y="1295400"/>
            <a:ext cx="8229600" cy="3933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200" dirty="0">
                <a:solidFill>
                  <a:srgbClr val="FFFF00"/>
                </a:solidFill>
              </a:rPr>
              <a:t>This line distinguishes the infield and the outfield.  </a:t>
            </a:r>
          </a:p>
          <a:p>
            <a:pPr marL="838200" lvl="1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200" dirty="0">
                <a:solidFill>
                  <a:srgbClr val="FFFF00"/>
                </a:solidFill>
              </a:rPr>
              <a:t>“Grass line”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200" dirty="0">
                <a:solidFill>
                  <a:srgbClr val="FFFF00"/>
                </a:solidFill>
              </a:rPr>
              <a:t>To throw the ball to the pitcher, OF/R must be standing in the infield (within the infield line)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Infield</a:t>
            </a:r>
            <a:r>
              <a:rPr lang="en-CA" baseline="0" dirty="0">
                <a:solidFill>
                  <a:srgbClr val="FFFF00"/>
                </a:solidFill>
              </a:rPr>
              <a:t> Line</a:t>
            </a:r>
            <a:endParaRPr lang="en-CA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Study Aids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Softball Canada Rule book</a:t>
            </a:r>
          </a:p>
          <a:p>
            <a:r>
              <a:rPr lang="en-CA" dirty="0">
                <a:solidFill>
                  <a:srgbClr val="FFFF00"/>
                </a:solidFill>
              </a:rPr>
              <a:t>CCSA Rules</a:t>
            </a:r>
          </a:p>
          <a:p>
            <a:r>
              <a:rPr lang="en-CA" dirty="0">
                <a:solidFill>
                  <a:srgbClr val="FFFF00"/>
                </a:solidFill>
              </a:rPr>
              <a:t>Addendum to Softball Canada</a:t>
            </a:r>
          </a:p>
          <a:p>
            <a:r>
              <a:rPr lang="en-CA" dirty="0">
                <a:solidFill>
                  <a:srgbClr val="FFFF00"/>
                </a:solidFill>
              </a:rPr>
              <a:t>Softball Canada Casebook</a:t>
            </a:r>
          </a:p>
          <a:p>
            <a:r>
              <a:rPr lang="en-CA" dirty="0">
                <a:solidFill>
                  <a:srgbClr val="FFFF00"/>
                </a:solidFill>
              </a:rPr>
              <a:t>This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CB97-0E11-40A8-A027-D50CA529110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256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457200" y="1984375"/>
            <a:ext cx="82296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>
                <a:solidFill>
                  <a:srgbClr val="FFFF00"/>
                </a:solidFill>
              </a:rPr>
              <a:t>This line is drawn from 1st base to 3rd base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>
                <a:solidFill>
                  <a:srgbClr val="FFFF00"/>
                </a:solidFill>
              </a:rPr>
              <a:t>No infielder with the exception of the pitcher and catcher may be in front of this line until the pitched ball is hit.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>
                <a:solidFill>
                  <a:srgbClr val="FFFF00"/>
                </a:solidFill>
              </a:rPr>
              <a:t>If violated: obstruction will be called and a delay dead ball will be signalled.</a:t>
            </a:r>
            <a:r>
              <a:rPr lang="en-CA" sz="2400">
                <a:latin typeface="Times New Roman" pitchFamily="18" charset="0"/>
              </a:rPr>
              <a:t> 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Player’s Line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9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9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9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4" grpId="0" build="p" bldLvl="2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28600" y="762000"/>
            <a:ext cx="868680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20 ft from home plate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When a runner crosses this line (1 foot completely over line &amp; touching ground) but does not reach the safe line, he is called out when a defensive player has the ball and is in contact with home plate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No tag is necessary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Runners who have not crossed the line or runners who crossed the line but must tag up or missed a base, may return to third base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Commitment Line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868680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>
                <a:solidFill>
                  <a:srgbClr val="FFFF00"/>
                </a:solidFill>
              </a:rPr>
              <a:t>Drawn from the front corner of the home plate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>
                <a:solidFill>
                  <a:srgbClr val="FFFF00"/>
                </a:solidFill>
              </a:rPr>
              <a:t>When a runner touches the ground on or beyond the safe line prior to a defensive player legally holding the ball while in contact with home plate, the runner is safe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>
                <a:solidFill>
                  <a:srgbClr val="FFFF00"/>
                </a:solidFill>
              </a:rPr>
              <a:t>Tagging of runners between commitment and safe lines will be considered an obstruction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>
                <a:solidFill>
                  <a:srgbClr val="FFFF00"/>
                </a:solidFill>
              </a:rPr>
              <a:t>Runner will be called out for touching home plate or sliding across the safe line</a:t>
            </a:r>
          </a:p>
          <a:p>
            <a:pPr marL="857250" lvl="1" indent="-285750" eaLnBrk="0" hangingPunct="0">
              <a:lnSpc>
                <a:spcPct val="130000"/>
              </a:lnSpc>
              <a:buFontTx/>
              <a:buChar char="•"/>
            </a:pPr>
            <a:r>
              <a:rPr lang="en-CA" sz="3000">
                <a:solidFill>
                  <a:srgbClr val="FFFF00"/>
                </a:solidFill>
              </a:rPr>
              <a:t>Exception: in attempts to avoid a collision</a:t>
            </a:r>
            <a:endParaRPr lang="en-US" sz="300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Safe Line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  <a:noFill/>
          <a:ln/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</a:rPr>
              <a:t>Home Run Fence</a:t>
            </a:r>
          </a:p>
        </p:txBody>
      </p:sp>
      <p:sp>
        <p:nvSpPr>
          <p:cNvPr id="71684" name="Text Box 4"/>
          <p:cNvSpPr txBox="1">
            <a:spLocks noChangeArrowheads="1"/>
          </p:cNvSpPr>
          <p:nvPr/>
        </p:nvSpPr>
        <p:spPr bwMode="auto">
          <a:xfrm>
            <a:off x="125451" y="1404108"/>
            <a:ext cx="8893098" cy="4819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3200" dirty="0">
                <a:solidFill>
                  <a:srgbClr val="FFFF00"/>
                </a:solidFill>
              </a:rPr>
              <a:t>A team may hit one Over-the-Fence HR more than the opposing team.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3200" dirty="0">
                <a:solidFill>
                  <a:srgbClr val="FFFF00"/>
                </a:solidFill>
              </a:rPr>
              <a:t>Subsequent Over-the-Fence hits will count as OUTS until the opposing team hits an Over-the-Fence HR.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3200" dirty="0">
                <a:solidFill>
                  <a:srgbClr val="FFFF00"/>
                </a:solidFill>
              </a:rPr>
              <a:t>This is what will be referred to as “Match + 1”</a:t>
            </a:r>
            <a:endParaRPr lang="en-US" sz="3200" dirty="0">
              <a:solidFill>
                <a:srgbClr val="FFFF00"/>
              </a:solidFill>
            </a:endParaRP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200" dirty="0">
                <a:solidFill>
                  <a:srgbClr val="FFFF00"/>
                </a:solidFill>
              </a:rPr>
              <a:t>If a ball bounces on the ground and then goes over the fence, it is a ground-rule double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762000"/>
          </a:xfrm>
          <a:noFill/>
          <a:ln/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FFFF00"/>
                </a:solidFill>
              </a:rPr>
              <a:t>Home Run Fence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76200" y="1676400"/>
            <a:ext cx="8915400" cy="595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7338" indent="-287338" eaLnBrk="0" hangingPunct="0">
              <a:lnSpc>
                <a:spcPct val="120000"/>
              </a:lnSpc>
              <a:spcBef>
                <a:spcPts val="500"/>
              </a:spcBef>
              <a:spcAft>
                <a:spcPts val="500"/>
              </a:spcAft>
              <a:buFontTx/>
              <a:buChar char="•"/>
            </a:pPr>
            <a:endParaRPr lang="en-US" sz="3000">
              <a:solidFill>
                <a:srgbClr val="FFFF00"/>
              </a:solidFill>
            </a:endParaRP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0" y="1182688"/>
            <a:ext cx="9144000" cy="533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algn="ctr" eaLnBrk="0" hangingPunct="0">
              <a:lnSpc>
                <a:spcPct val="110000"/>
              </a:lnSpc>
            </a:pPr>
            <a:r>
              <a:rPr lang="en-US" sz="3100" dirty="0">
                <a:solidFill>
                  <a:srgbClr val="FFFF00"/>
                </a:solidFill>
              </a:rPr>
              <a:t>EXCEPTION: Should awarding a home run or a ground rule double result in more than 5 runs scoring in an inning in which the mercy rule is enforced, only 5 runs will be scored and recorded for that inning.  The batter and runners are awarded the maximum number of bases such that no more than 5 runs score in the inning.  </a:t>
            </a:r>
          </a:p>
          <a:p>
            <a:pPr marL="381000" indent="-381000" algn="ctr" eaLnBrk="0" hangingPunct="0">
              <a:lnSpc>
                <a:spcPct val="110000"/>
              </a:lnSpc>
            </a:pPr>
            <a:r>
              <a:rPr lang="en-US" sz="3100" dirty="0">
                <a:solidFill>
                  <a:srgbClr val="FFFF00"/>
                </a:solidFill>
              </a:rPr>
              <a:t>For the purpose of the Match+1 rule, the over the fence hit is still counted as a Home Run.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609600" y="1355725"/>
            <a:ext cx="792480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Base Umps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Stand where you will see the play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Home Umps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Do not lean on fence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Have a good view of the whole field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Do not totally rely on your base umps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Umpiring Positioning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Line 2"/>
          <p:cNvSpPr>
            <a:spLocks noChangeShapeType="1"/>
          </p:cNvSpPr>
          <p:nvPr/>
        </p:nvSpPr>
        <p:spPr bwMode="auto">
          <a:xfrm flipH="1" flipV="1">
            <a:off x="1676400" y="3810000"/>
            <a:ext cx="2895600" cy="28956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47" name="Line 3"/>
          <p:cNvSpPr>
            <a:spLocks noChangeShapeType="1"/>
          </p:cNvSpPr>
          <p:nvPr/>
        </p:nvSpPr>
        <p:spPr bwMode="auto">
          <a:xfrm flipV="1">
            <a:off x="4572000" y="3810000"/>
            <a:ext cx="2895600" cy="28956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48" name="Line 4"/>
          <p:cNvSpPr>
            <a:spLocks noChangeShapeType="1"/>
          </p:cNvSpPr>
          <p:nvPr/>
        </p:nvSpPr>
        <p:spPr bwMode="auto">
          <a:xfrm flipV="1">
            <a:off x="4572000" y="2667000"/>
            <a:ext cx="3124200" cy="3124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49" name="Line 5"/>
          <p:cNvSpPr>
            <a:spLocks noChangeShapeType="1"/>
          </p:cNvSpPr>
          <p:nvPr/>
        </p:nvSpPr>
        <p:spPr bwMode="auto">
          <a:xfrm flipH="1" flipV="1">
            <a:off x="1600200" y="2819400"/>
            <a:ext cx="2971800" cy="29718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50" name="Line 6"/>
          <p:cNvSpPr>
            <a:spLocks noChangeShapeType="1"/>
          </p:cNvSpPr>
          <p:nvPr/>
        </p:nvSpPr>
        <p:spPr bwMode="auto">
          <a:xfrm flipV="1">
            <a:off x="2438400" y="1676400"/>
            <a:ext cx="1981200" cy="1981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 flipH="1" flipV="1">
            <a:off x="4724400" y="1676400"/>
            <a:ext cx="1981200" cy="1981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2438400" y="3657600"/>
            <a:ext cx="4267200" cy="0"/>
          </a:xfrm>
          <a:prstGeom prst="line">
            <a:avLst/>
          </a:prstGeom>
          <a:noFill/>
          <a:ln w="76200" cap="rnd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V="1">
            <a:off x="4343400" y="5181600"/>
            <a:ext cx="0" cy="381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V="1">
            <a:off x="4800600" y="5181600"/>
            <a:ext cx="0" cy="381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>
            <a:off x="4343400" y="5181600"/>
            <a:ext cx="4572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2667000" y="34290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2667000" y="36576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V="1">
            <a:off x="6248400" y="34290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>
            <a:off x="6248400" y="3657600"/>
            <a:ext cx="457200" cy="457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V="1">
            <a:off x="6705600" y="38862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 flipH="1">
            <a:off x="3733800" y="5181600"/>
            <a:ext cx="609600" cy="60960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65" name="Line 21"/>
          <p:cNvSpPr>
            <a:spLocks noChangeShapeType="1"/>
          </p:cNvSpPr>
          <p:nvPr/>
        </p:nvSpPr>
        <p:spPr bwMode="auto">
          <a:xfrm flipH="1">
            <a:off x="3276600" y="4953000"/>
            <a:ext cx="457200" cy="45720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66" name="Line 22"/>
          <p:cNvSpPr>
            <a:spLocks noChangeShapeType="1"/>
          </p:cNvSpPr>
          <p:nvPr/>
        </p:nvSpPr>
        <p:spPr bwMode="auto">
          <a:xfrm flipH="1" flipV="1">
            <a:off x="0" y="2133600"/>
            <a:ext cx="1676400" cy="1676400"/>
          </a:xfrm>
          <a:prstGeom prst="line">
            <a:avLst/>
          </a:prstGeom>
          <a:noFill/>
          <a:ln w="7620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67" name="Line 23"/>
          <p:cNvSpPr>
            <a:spLocks noChangeShapeType="1"/>
          </p:cNvSpPr>
          <p:nvPr/>
        </p:nvSpPr>
        <p:spPr bwMode="auto">
          <a:xfrm flipV="1">
            <a:off x="7467600" y="2133600"/>
            <a:ext cx="1676400" cy="1676400"/>
          </a:xfrm>
          <a:prstGeom prst="line">
            <a:avLst/>
          </a:prstGeom>
          <a:noFill/>
          <a:ln w="76200" cap="rnd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68" name="Line 24"/>
          <p:cNvSpPr>
            <a:spLocks noChangeShapeType="1"/>
          </p:cNvSpPr>
          <p:nvPr/>
        </p:nvSpPr>
        <p:spPr bwMode="auto">
          <a:xfrm>
            <a:off x="4267200" y="4191000"/>
            <a:ext cx="609600" cy="0"/>
          </a:xfrm>
          <a:prstGeom prst="line">
            <a:avLst/>
          </a:prstGeom>
          <a:noFill/>
          <a:ln w="57150">
            <a:solidFill>
              <a:srgbClr val="FFFF00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69" name="Line 25"/>
          <p:cNvSpPr>
            <a:spLocks noChangeShapeType="1"/>
          </p:cNvSpPr>
          <p:nvPr/>
        </p:nvSpPr>
        <p:spPr bwMode="auto">
          <a:xfrm>
            <a:off x="2743200" y="3657600"/>
            <a:ext cx="5715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70" name="Line 26"/>
          <p:cNvSpPr>
            <a:spLocks noChangeShapeType="1"/>
          </p:cNvSpPr>
          <p:nvPr/>
        </p:nvSpPr>
        <p:spPr bwMode="auto">
          <a:xfrm>
            <a:off x="2667000" y="3733800"/>
            <a:ext cx="228600" cy="76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71" name="Line 27"/>
          <p:cNvSpPr>
            <a:spLocks noChangeShapeType="1"/>
          </p:cNvSpPr>
          <p:nvPr/>
        </p:nvSpPr>
        <p:spPr bwMode="auto">
          <a:xfrm>
            <a:off x="2514600" y="3429000"/>
            <a:ext cx="5715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72" name="Line 28"/>
          <p:cNvSpPr>
            <a:spLocks noChangeShapeType="1"/>
          </p:cNvSpPr>
          <p:nvPr/>
        </p:nvSpPr>
        <p:spPr bwMode="auto">
          <a:xfrm>
            <a:off x="2438400" y="3505200"/>
            <a:ext cx="228600" cy="76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73" name="Line 29"/>
          <p:cNvSpPr>
            <a:spLocks noChangeShapeType="1"/>
          </p:cNvSpPr>
          <p:nvPr/>
        </p:nvSpPr>
        <p:spPr bwMode="auto">
          <a:xfrm>
            <a:off x="6781800" y="3886200"/>
            <a:ext cx="5715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74" name="Line 30"/>
          <p:cNvSpPr>
            <a:spLocks noChangeShapeType="1"/>
          </p:cNvSpPr>
          <p:nvPr/>
        </p:nvSpPr>
        <p:spPr bwMode="auto">
          <a:xfrm>
            <a:off x="6705600" y="3962400"/>
            <a:ext cx="228600" cy="76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75" name="Line 31"/>
          <p:cNvSpPr>
            <a:spLocks noChangeShapeType="1"/>
          </p:cNvSpPr>
          <p:nvPr/>
        </p:nvSpPr>
        <p:spPr bwMode="auto">
          <a:xfrm>
            <a:off x="6324600" y="3429000"/>
            <a:ext cx="57150" cy="2286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76" name="Line 32"/>
          <p:cNvSpPr>
            <a:spLocks noChangeShapeType="1"/>
          </p:cNvSpPr>
          <p:nvPr/>
        </p:nvSpPr>
        <p:spPr bwMode="auto">
          <a:xfrm>
            <a:off x="6248400" y="3505200"/>
            <a:ext cx="228600" cy="76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77" name="Oval 33"/>
          <p:cNvSpPr>
            <a:spLocks noChangeArrowheads="1"/>
          </p:cNvSpPr>
          <p:nvPr/>
        </p:nvSpPr>
        <p:spPr bwMode="auto">
          <a:xfrm>
            <a:off x="4724400" y="56388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78" name="Oval 34"/>
          <p:cNvSpPr>
            <a:spLocks noChangeArrowheads="1"/>
          </p:cNvSpPr>
          <p:nvPr/>
        </p:nvSpPr>
        <p:spPr bwMode="auto">
          <a:xfrm>
            <a:off x="3886200" y="56388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79" name="Oval 35"/>
          <p:cNvSpPr>
            <a:spLocks noChangeArrowheads="1"/>
          </p:cNvSpPr>
          <p:nvPr/>
        </p:nvSpPr>
        <p:spPr bwMode="auto">
          <a:xfrm>
            <a:off x="4800600" y="44196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80" name="Oval 36"/>
          <p:cNvSpPr>
            <a:spLocks noChangeArrowheads="1"/>
          </p:cNvSpPr>
          <p:nvPr/>
        </p:nvSpPr>
        <p:spPr bwMode="auto">
          <a:xfrm>
            <a:off x="6991350" y="2876550"/>
            <a:ext cx="457200" cy="4572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81" name="Oval 37"/>
          <p:cNvSpPr>
            <a:spLocks noChangeArrowheads="1"/>
          </p:cNvSpPr>
          <p:nvPr/>
        </p:nvSpPr>
        <p:spPr bwMode="auto">
          <a:xfrm>
            <a:off x="6934200" y="3448050"/>
            <a:ext cx="457200" cy="457200"/>
          </a:xfrm>
          <a:prstGeom prst="ellipse">
            <a:avLst/>
          </a:prstGeom>
          <a:solidFill>
            <a:srgbClr val="FF5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82" name="Oval 38"/>
          <p:cNvSpPr>
            <a:spLocks noChangeArrowheads="1"/>
          </p:cNvSpPr>
          <p:nvPr/>
        </p:nvSpPr>
        <p:spPr bwMode="auto">
          <a:xfrm>
            <a:off x="6305550" y="25527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83" name="Oval 39"/>
          <p:cNvSpPr>
            <a:spLocks noChangeArrowheads="1"/>
          </p:cNvSpPr>
          <p:nvPr/>
        </p:nvSpPr>
        <p:spPr bwMode="auto">
          <a:xfrm>
            <a:off x="5105400" y="13716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84" name="Oval 40"/>
          <p:cNvSpPr>
            <a:spLocks noChangeArrowheads="1"/>
          </p:cNvSpPr>
          <p:nvPr/>
        </p:nvSpPr>
        <p:spPr bwMode="auto">
          <a:xfrm>
            <a:off x="4362450" y="37719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85" name="Oval 41"/>
          <p:cNvSpPr>
            <a:spLocks noChangeArrowheads="1"/>
          </p:cNvSpPr>
          <p:nvPr/>
        </p:nvSpPr>
        <p:spPr bwMode="auto">
          <a:xfrm>
            <a:off x="2514600" y="2743200"/>
            <a:ext cx="4572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7386" name="AutoShape 42"/>
          <p:cNvSpPr>
            <a:spLocks noChangeArrowheads="1"/>
          </p:cNvSpPr>
          <p:nvPr/>
        </p:nvSpPr>
        <p:spPr bwMode="auto">
          <a:xfrm>
            <a:off x="4343400" y="1371600"/>
            <a:ext cx="457200" cy="457200"/>
          </a:xfrm>
          <a:prstGeom prst="diamond">
            <a:avLst/>
          </a:prstGeom>
          <a:noFill/>
          <a:ln w="571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57387" name="Group 43"/>
          <p:cNvGrpSpPr>
            <a:grpSpLocks/>
          </p:cNvGrpSpPr>
          <p:nvPr/>
        </p:nvGrpSpPr>
        <p:grpSpPr bwMode="auto">
          <a:xfrm>
            <a:off x="4343400" y="1600200"/>
            <a:ext cx="228600" cy="228600"/>
            <a:chOff x="2736" y="1008"/>
            <a:chExt cx="144" cy="144"/>
          </a:xfrm>
        </p:grpSpPr>
        <p:sp>
          <p:nvSpPr>
            <p:cNvPr id="57388" name="Line 44"/>
            <p:cNvSpPr>
              <a:spLocks noChangeShapeType="1"/>
            </p:cNvSpPr>
            <p:nvPr/>
          </p:nvSpPr>
          <p:spPr bwMode="auto">
            <a:xfrm>
              <a:off x="2784" y="1008"/>
              <a:ext cx="36" cy="144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7389" name="Line 45"/>
            <p:cNvSpPr>
              <a:spLocks noChangeShapeType="1"/>
            </p:cNvSpPr>
            <p:nvPr/>
          </p:nvSpPr>
          <p:spPr bwMode="auto">
            <a:xfrm flipV="1">
              <a:off x="2736" y="1056"/>
              <a:ext cx="144" cy="48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7390" name="Group 46"/>
          <p:cNvGrpSpPr>
            <a:grpSpLocks/>
          </p:cNvGrpSpPr>
          <p:nvPr/>
        </p:nvGrpSpPr>
        <p:grpSpPr bwMode="auto">
          <a:xfrm>
            <a:off x="4572000" y="1371600"/>
            <a:ext cx="228600" cy="228600"/>
            <a:chOff x="2880" y="864"/>
            <a:chExt cx="144" cy="144"/>
          </a:xfrm>
        </p:grpSpPr>
        <p:sp>
          <p:nvSpPr>
            <p:cNvPr id="57391" name="Line 47"/>
            <p:cNvSpPr>
              <a:spLocks noChangeShapeType="1"/>
            </p:cNvSpPr>
            <p:nvPr/>
          </p:nvSpPr>
          <p:spPr bwMode="auto">
            <a:xfrm flipV="1">
              <a:off x="2880" y="912"/>
              <a:ext cx="144" cy="48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57392" name="Line 48"/>
            <p:cNvSpPr>
              <a:spLocks noChangeShapeType="1"/>
            </p:cNvSpPr>
            <p:nvPr/>
          </p:nvSpPr>
          <p:spPr bwMode="auto">
            <a:xfrm flipH="1">
              <a:off x="2928" y="864"/>
              <a:ext cx="36" cy="144"/>
            </a:xfrm>
            <a:prstGeom prst="line">
              <a:avLst/>
            </a:prstGeom>
            <a:noFill/>
            <a:ln w="38100">
              <a:solidFill>
                <a:srgbClr val="00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6096000" y="60198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FF00"/>
                </a:solidFill>
              </a:rPr>
              <a:t>Home ump – For right-handed batters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219200" y="6019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FF00"/>
                </a:solidFill>
              </a:rPr>
              <a:t>Home ump – For left-handed batters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400800" y="49530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FF00"/>
                </a:solidFill>
              </a:rPr>
              <a:t>Home ump -  When runners coming to score (line up with safe line)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914400" y="14478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FF00"/>
                </a:solidFill>
              </a:rPr>
              <a:t>For plays at 3</a:t>
            </a:r>
            <a:r>
              <a:rPr lang="en-CA" baseline="30000" dirty="0">
                <a:solidFill>
                  <a:srgbClr val="FFFF00"/>
                </a:solidFill>
              </a:rPr>
              <a:t>rd</a:t>
            </a:r>
            <a:r>
              <a:rPr lang="en-CA" dirty="0">
                <a:solidFill>
                  <a:srgbClr val="FFFF00"/>
                </a:solidFill>
              </a:rPr>
              <a:t> base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505200" y="2286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FF00"/>
                </a:solidFill>
              </a:rPr>
              <a:t>For plays at 2</a:t>
            </a:r>
            <a:r>
              <a:rPr lang="en-CA" baseline="30000" dirty="0">
                <a:solidFill>
                  <a:srgbClr val="FFFF00"/>
                </a:solidFill>
              </a:rPr>
              <a:t>nd</a:t>
            </a:r>
            <a:r>
              <a:rPr lang="en-CA" dirty="0">
                <a:solidFill>
                  <a:srgbClr val="FFFF00"/>
                </a:solidFill>
              </a:rPr>
              <a:t> base</a:t>
            </a:r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6477000" y="3429000"/>
            <a:ext cx="457200" cy="457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9" name="TextBox 58"/>
          <p:cNvSpPr txBox="1"/>
          <p:nvPr/>
        </p:nvSpPr>
        <p:spPr>
          <a:xfrm>
            <a:off x="5715000" y="16764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FF00"/>
                </a:solidFill>
              </a:rPr>
              <a:t>For plays at 1</a:t>
            </a:r>
            <a:r>
              <a:rPr lang="en-CA" baseline="30000" dirty="0">
                <a:solidFill>
                  <a:srgbClr val="FFFF00"/>
                </a:solidFill>
              </a:rPr>
              <a:t>st</a:t>
            </a:r>
            <a:r>
              <a:rPr lang="en-CA" dirty="0">
                <a:solidFill>
                  <a:srgbClr val="FFFF00"/>
                </a:solidFill>
              </a:rPr>
              <a:t> base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781800" y="1524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FF00"/>
                </a:solidFill>
              </a:rPr>
              <a:t>Don’t stand on foul line or in foul territory when making calls at 1</a:t>
            </a:r>
            <a:r>
              <a:rPr lang="en-CA" baseline="30000" dirty="0">
                <a:solidFill>
                  <a:srgbClr val="FFFF00"/>
                </a:solidFill>
              </a:rPr>
              <a:t>st</a:t>
            </a:r>
            <a:r>
              <a:rPr lang="en-CA" dirty="0">
                <a:solidFill>
                  <a:srgbClr val="FFFF00"/>
                </a:solidFill>
              </a:rPr>
              <a:t> base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 flipV="1">
            <a:off x="3352800" y="6096000"/>
            <a:ext cx="609600" cy="3810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57385" idx="1"/>
          </p:cNvCxnSpPr>
          <p:nvPr/>
        </p:nvCxnSpPr>
        <p:spPr>
          <a:xfrm>
            <a:off x="1981200" y="1905000"/>
            <a:ext cx="600355" cy="905155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 flipV="1">
            <a:off x="5486400" y="4953000"/>
            <a:ext cx="838201" cy="457201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2" idx="1"/>
          </p:cNvCxnSpPr>
          <p:nvPr/>
        </p:nvCxnSpPr>
        <p:spPr>
          <a:xfrm flipH="1" flipV="1">
            <a:off x="5334000" y="6096000"/>
            <a:ext cx="762000" cy="246966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172200" y="1981200"/>
            <a:ext cx="228600" cy="5334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H="1">
            <a:off x="7543800" y="1066800"/>
            <a:ext cx="990600" cy="22098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429000" y="265807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FF00"/>
                </a:solidFill>
              </a:rPr>
              <a:t>Home ump -  When all plays are occurring in the outfield</a:t>
            </a:r>
          </a:p>
        </p:txBody>
      </p:sp>
      <p:cxnSp>
        <p:nvCxnSpPr>
          <p:cNvPr id="80" name="Straight Arrow Connector 79"/>
          <p:cNvCxnSpPr/>
          <p:nvPr/>
        </p:nvCxnSpPr>
        <p:spPr>
          <a:xfrm flipH="1">
            <a:off x="4876800" y="3276600"/>
            <a:ext cx="228600" cy="6096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4572000" y="609600"/>
            <a:ext cx="533400" cy="762000"/>
          </a:xfrm>
          <a:prstGeom prst="straightConnector1">
            <a:avLst/>
          </a:prstGeom>
          <a:ln w="381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0" y="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dirty="0">
                <a:solidFill>
                  <a:srgbClr val="FFFF00"/>
                </a:solidFill>
              </a:rPr>
              <a:t>“Recommended” Umpiring positions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E1DCD-0E64-4A22-AC24-F6128A7F2D3E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3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3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73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73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73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73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73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73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77" grpId="0" animBg="1"/>
      <p:bldP spid="57378" grpId="0" animBg="1"/>
      <p:bldP spid="57379" grpId="0" animBg="1"/>
      <p:bldP spid="57380" grpId="0" animBg="1"/>
      <p:bldP spid="57381" grpId="0" animBg="1"/>
      <p:bldP spid="57382" grpId="0" animBg="1"/>
      <p:bldP spid="57383" grpId="0" animBg="1"/>
      <p:bldP spid="57384" grpId="0" animBg="1"/>
      <p:bldP spid="5738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Fair or Foul?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</a:rPr>
              <a:t>Fair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</a:rPr>
              <a:t>Settles or is touched on fair ground between home &amp; 1</a:t>
            </a:r>
            <a:r>
              <a:rPr lang="en-US" baseline="30000" dirty="0">
                <a:solidFill>
                  <a:srgbClr val="FFFF00"/>
                </a:solidFill>
              </a:rPr>
              <a:t>st</a:t>
            </a:r>
            <a:r>
              <a:rPr lang="en-US" dirty="0">
                <a:solidFill>
                  <a:srgbClr val="FFFF00"/>
                </a:solidFill>
              </a:rPr>
              <a:t> base or between home &amp; 3</a:t>
            </a:r>
            <a:r>
              <a:rPr lang="en-US" baseline="30000" dirty="0">
                <a:solidFill>
                  <a:srgbClr val="FFFF00"/>
                </a:solidFill>
              </a:rPr>
              <a:t>rd</a:t>
            </a:r>
            <a:r>
              <a:rPr lang="en-US" dirty="0">
                <a:solidFill>
                  <a:srgbClr val="FFFF00"/>
                </a:solidFill>
              </a:rPr>
              <a:t> base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</a:rPr>
              <a:t>Bounds past 1</a:t>
            </a:r>
            <a:r>
              <a:rPr lang="en-US" baseline="30000" dirty="0">
                <a:solidFill>
                  <a:srgbClr val="FFFF00"/>
                </a:solidFill>
              </a:rPr>
              <a:t>st</a:t>
            </a:r>
            <a:r>
              <a:rPr lang="en-US" dirty="0">
                <a:solidFill>
                  <a:srgbClr val="FFFF00"/>
                </a:solidFill>
              </a:rPr>
              <a:t> or 3</a:t>
            </a:r>
            <a:r>
              <a:rPr lang="en-US" baseline="30000" dirty="0">
                <a:solidFill>
                  <a:srgbClr val="FFFF00"/>
                </a:solidFill>
              </a:rPr>
              <a:t>rd</a:t>
            </a:r>
            <a:r>
              <a:rPr lang="en-US" dirty="0">
                <a:solidFill>
                  <a:srgbClr val="FFFF00"/>
                </a:solidFill>
              </a:rPr>
              <a:t> base on or over fair ground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</a:rPr>
              <a:t>Touches 1</a:t>
            </a:r>
            <a:r>
              <a:rPr lang="en-US" baseline="30000" dirty="0">
                <a:solidFill>
                  <a:srgbClr val="FFFF00"/>
                </a:solidFill>
              </a:rPr>
              <a:t>st</a:t>
            </a:r>
            <a:r>
              <a:rPr lang="en-US" dirty="0">
                <a:solidFill>
                  <a:srgbClr val="FFFF00"/>
                </a:solidFill>
              </a:rPr>
              <a:t>, 2</a:t>
            </a:r>
            <a:r>
              <a:rPr lang="en-US" baseline="30000" dirty="0">
                <a:solidFill>
                  <a:srgbClr val="FFFF00"/>
                </a:solidFill>
              </a:rPr>
              <a:t>nd</a:t>
            </a:r>
            <a:r>
              <a:rPr lang="en-US" dirty="0">
                <a:solidFill>
                  <a:srgbClr val="FFFF00"/>
                </a:solidFill>
              </a:rPr>
              <a:t> or 3</a:t>
            </a:r>
            <a:r>
              <a:rPr lang="en-US" baseline="30000" dirty="0">
                <a:solidFill>
                  <a:srgbClr val="FFFF00"/>
                </a:solidFill>
              </a:rPr>
              <a:t>rd</a:t>
            </a:r>
            <a:r>
              <a:rPr lang="en-US" dirty="0">
                <a:solidFill>
                  <a:srgbClr val="FFFF00"/>
                </a:solidFill>
              </a:rPr>
              <a:t> base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</a:rPr>
              <a:t>While on or over fair ground touches the person or clothing of an umpire or player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</a:rPr>
              <a:t>First falls on fair ground beyond 1</a:t>
            </a:r>
            <a:r>
              <a:rPr lang="en-US" baseline="30000" dirty="0">
                <a:solidFill>
                  <a:srgbClr val="FFFF00"/>
                </a:solidFill>
              </a:rPr>
              <a:t>st</a:t>
            </a:r>
            <a:r>
              <a:rPr lang="en-US" dirty="0">
                <a:solidFill>
                  <a:srgbClr val="FFFF00"/>
                </a:solidFill>
              </a:rPr>
              <a:t> or 3</a:t>
            </a:r>
            <a:r>
              <a:rPr lang="en-US" baseline="30000" dirty="0">
                <a:solidFill>
                  <a:srgbClr val="FFFF00"/>
                </a:solidFill>
              </a:rPr>
              <a:t>rd</a:t>
            </a:r>
            <a:r>
              <a:rPr lang="en-US" dirty="0">
                <a:solidFill>
                  <a:srgbClr val="FFFF00"/>
                </a:solidFill>
              </a:rPr>
              <a:t> base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</a:rPr>
              <a:t>While over fair territory passed out of the playing field beyond the outfield fence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FFFF00"/>
                </a:solidFill>
              </a:rPr>
              <a:t>Hits a foul line pole on the fly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CB97-0E11-40A8-A027-D50CA5291108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Fair or Foul?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Foul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Settles on foul ground between home &amp; 1</a:t>
            </a:r>
            <a:r>
              <a:rPr lang="en-US" baseline="30000" dirty="0">
                <a:solidFill>
                  <a:srgbClr val="FFFF00"/>
                </a:solidFill>
              </a:rPr>
              <a:t>st</a:t>
            </a:r>
            <a:r>
              <a:rPr lang="en-US" dirty="0">
                <a:solidFill>
                  <a:srgbClr val="FFFF00"/>
                </a:solidFill>
              </a:rPr>
              <a:t> base or between home &amp; 3</a:t>
            </a:r>
            <a:r>
              <a:rPr lang="en-US" baseline="30000" dirty="0">
                <a:solidFill>
                  <a:srgbClr val="FFFF00"/>
                </a:solidFill>
              </a:rPr>
              <a:t>rd</a:t>
            </a:r>
            <a:r>
              <a:rPr lang="en-US" dirty="0">
                <a:solidFill>
                  <a:srgbClr val="FFFF00"/>
                </a:solidFill>
              </a:rPr>
              <a:t> base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Bounds past 1</a:t>
            </a:r>
            <a:r>
              <a:rPr lang="en-US" baseline="30000" dirty="0">
                <a:solidFill>
                  <a:srgbClr val="FFFF00"/>
                </a:solidFill>
              </a:rPr>
              <a:t>st</a:t>
            </a:r>
            <a:r>
              <a:rPr lang="en-US" dirty="0">
                <a:solidFill>
                  <a:srgbClr val="FFFF00"/>
                </a:solidFill>
              </a:rPr>
              <a:t> or 3</a:t>
            </a:r>
            <a:r>
              <a:rPr lang="en-US" baseline="30000" dirty="0">
                <a:solidFill>
                  <a:srgbClr val="FFFF00"/>
                </a:solidFill>
              </a:rPr>
              <a:t>rd</a:t>
            </a:r>
            <a:r>
              <a:rPr lang="en-US" dirty="0">
                <a:solidFill>
                  <a:srgbClr val="FFFF00"/>
                </a:solidFill>
              </a:rPr>
              <a:t> base on or over foul ground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While on or over foul ground touches the person or clothing of an umpire, player or any object foreign to the natural ground</a:t>
            </a:r>
          </a:p>
          <a:p>
            <a:pPr lvl="1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CB97-0E11-40A8-A027-D50CA5291108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Bat hits ball a second time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839200" cy="57912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Bat in the hands of batter when ball comes in contact with ball a second time:</a:t>
            </a:r>
          </a:p>
          <a:p>
            <a:pPr lvl="1"/>
            <a:r>
              <a:rPr lang="en-CA" dirty="0">
                <a:solidFill>
                  <a:srgbClr val="FFFF00"/>
                </a:solidFill>
              </a:rPr>
              <a:t>If batter is in batter’s box </a:t>
            </a:r>
            <a:r>
              <a:rPr lang="en-CA" dirty="0">
                <a:solidFill>
                  <a:srgbClr val="FFFF00"/>
                </a:solidFill>
                <a:sym typeface="Wingdings" panose="05000000000000000000" pitchFamily="2" charset="2"/>
              </a:rPr>
              <a:t></a:t>
            </a:r>
            <a:r>
              <a:rPr lang="en-CA" dirty="0">
                <a:solidFill>
                  <a:srgbClr val="FFFF00"/>
                </a:solidFill>
              </a:rPr>
              <a:t> Foul Ball. </a:t>
            </a:r>
          </a:p>
          <a:p>
            <a:pPr lvl="1"/>
            <a:r>
              <a:rPr lang="en-CA" dirty="0">
                <a:solidFill>
                  <a:srgbClr val="FFFF00"/>
                </a:solidFill>
              </a:rPr>
              <a:t>If an entire foot of batter is completely outside batter’s box &amp; touching ground </a:t>
            </a:r>
            <a:r>
              <a:rPr lang="en-CA" dirty="0">
                <a:solidFill>
                  <a:srgbClr val="FFFF00"/>
                </a:solidFill>
                <a:sym typeface="Wingdings" panose="05000000000000000000" pitchFamily="2" charset="2"/>
              </a:rPr>
              <a:t> OUT</a:t>
            </a:r>
            <a:r>
              <a:rPr lang="en-CA" dirty="0">
                <a:solidFill>
                  <a:srgbClr val="FFFF00"/>
                </a:solidFill>
              </a:rPr>
              <a:t>.</a:t>
            </a:r>
          </a:p>
          <a:p>
            <a:r>
              <a:rPr lang="en-CA" dirty="0">
                <a:solidFill>
                  <a:srgbClr val="FFFF00"/>
                </a:solidFill>
              </a:rPr>
              <a:t> Bat is out of batter’s hands (dropped):</a:t>
            </a:r>
          </a:p>
          <a:p>
            <a:pPr lvl="1"/>
            <a:r>
              <a:rPr lang="en-CA" dirty="0">
                <a:solidFill>
                  <a:srgbClr val="FFFF00"/>
                </a:solidFill>
              </a:rPr>
              <a:t>Deliberately hits ball in fair territory </a:t>
            </a:r>
            <a:r>
              <a:rPr lang="en-CA" dirty="0">
                <a:solidFill>
                  <a:srgbClr val="FFFF00"/>
                </a:solidFill>
                <a:sym typeface="Wingdings" panose="05000000000000000000" pitchFamily="2" charset="2"/>
              </a:rPr>
              <a:t> DEAD BALL, Batter </a:t>
            </a:r>
            <a:r>
              <a:rPr lang="en-CA" dirty="0">
                <a:solidFill>
                  <a:srgbClr val="FFFF00"/>
                </a:solidFill>
              </a:rPr>
              <a:t>is out. </a:t>
            </a:r>
          </a:p>
          <a:p>
            <a:pPr lvl="1"/>
            <a:r>
              <a:rPr lang="en-CA" dirty="0">
                <a:solidFill>
                  <a:srgbClr val="FFFF00"/>
                </a:solidFill>
              </a:rPr>
              <a:t>Ball hits bat on ground, batter NOT OUT. </a:t>
            </a:r>
          </a:p>
          <a:p>
            <a:pPr lvl="2"/>
            <a:r>
              <a:rPr lang="en-CA" dirty="0">
                <a:solidFill>
                  <a:srgbClr val="FFFF00"/>
                </a:solidFill>
              </a:rPr>
              <a:t>Bat in fair territory: FAIR/FOUL depending on where ball is touched or where it settles</a:t>
            </a:r>
          </a:p>
          <a:p>
            <a:pPr lvl="2"/>
            <a:r>
              <a:rPr lang="en-CA" dirty="0">
                <a:solidFill>
                  <a:srgbClr val="FFFF00"/>
                </a:solidFill>
              </a:rPr>
              <a:t>Bat in foul territory: FOUL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CB97-0E11-40A8-A027-D50CA529110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96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Outline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370954"/>
              </p:ext>
            </p:extLst>
          </p:nvPr>
        </p:nvGraphicFramePr>
        <p:xfrm>
          <a:off x="228600" y="1371601"/>
          <a:ext cx="8686800" cy="492189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3" action="ppaction://hlinksldjump"/>
                        </a:rPr>
                        <a:t>Timing of Game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4" action="ppaction://hlinksldjump"/>
                        </a:rPr>
                        <a:t>Umpiring Positioning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5" action="ppaction://hlinksldjump"/>
                        </a:rPr>
                        <a:t>Obstruction/Interference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6" action="ppaction://hlinksldjump"/>
                        </a:rPr>
                        <a:t>Mercy Rule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7" action="ppaction://hlinksldjump"/>
                        </a:rPr>
                        <a:t>Fair or Foul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8" action="ppaction://hlinksldjump"/>
                        </a:rPr>
                        <a:t>Hit by Batted Ball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9" action="ppaction://hlinksldjump"/>
                        </a:rPr>
                        <a:t>Ages</a:t>
                      </a:r>
                      <a:r>
                        <a:rPr lang="en-CA" sz="2000" baseline="0" dirty="0">
                          <a:hlinkClick r:id="rId9" action="ppaction://hlinksldjump"/>
                        </a:rPr>
                        <a:t> of Players</a:t>
                      </a:r>
                      <a:endParaRPr lang="en-CA" sz="20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10" action="ppaction://hlinksldjump"/>
                        </a:rPr>
                        <a:t>Pitching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11" action="ppaction://hlinksldjump"/>
                        </a:rPr>
                        <a:t>Infield Fly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12" action="ppaction://hlinksldjump"/>
                        </a:rPr>
                        <a:t>Players &amp; Lineups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13" action="ppaction://hlinksldjump"/>
                        </a:rPr>
                        <a:t>Batting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14" action="ppaction://hlinksldjump"/>
                        </a:rPr>
                        <a:t>Intentionally Dropped Ball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15" action="ppaction://hlinksldjump"/>
                        </a:rPr>
                        <a:t>Uniforms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16" action="ppaction://hlinksldjump"/>
                        </a:rPr>
                        <a:t>Pop Fly behind Home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17" action="ppaction://hlinksldjump"/>
                        </a:rPr>
                        <a:t>Alternating Batters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18" action="ppaction://hlinksldjump"/>
                        </a:rPr>
                        <a:t>Equipment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19" action="ppaction://hlinksldjump"/>
                        </a:rPr>
                        <a:t>Batter’s Box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20" action="ppaction://hlinksldjump"/>
                        </a:rPr>
                        <a:t>Injuries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21" action="ppaction://hlinksldjump"/>
                        </a:rPr>
                        <a:t>Ground Rules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22" action="ppaction://hlinksldjump"/>
                        </a:rPr>
                        <a:t>Batting Out of Order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23" action="ppaction://hlinksldjump"/>
                        </a:rPr>
                        <a:t>Evaluations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24" action="ppaction://hlinksldjump"/>
                        </a:rPr>
                        <a:t>Jewelry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25" action="ppaction://hlinksldjump"/>
                        </a:rPr>
                        <a:t>Overrunning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>
                          <a:hlinkClick r:id="rId26" action="ppaction://hlinksldjump"/>
                        </a:rPr>
                        <a:t>Post Game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>
                          <a:hlinkClick r:id="rId27" action="ppaction://hlinksldjump"/>
                        </a:rPr>
                        <a:t>Diamond &amp;</a:t>
                      </a:r>
                      <a:r>
                        <a:rPr lang="en-CA" sz="2000" baseline="0" dirty="0">
                          <a:hlinkClick r:id="rId27" action="ppaction://hlinksldjump"/>
                        </a:rPr>
                        <a:t> Lines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28" action="ppaction://hlinksldjump"/>
                        </a:rPr>
                        <a:t>Leadoffs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29" action="ppaction://hlinksldjump"/>
                        </a:rPr>
                        <a:t>Gestures &amp;</a:t>
                      </a:r>
                      <a:r>
                        <a:rPr lang="en-CA" sz="2000" baseline="0" dirty="0">
                          <a:hlinkClick r:id="rId29" action="ppaction://hlinksldjump"/>
                        </a:rPr>
                        <a:t> Calls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000" dirty="0">
                          <a:hlinkClick r:id="rId30" action="ppaction://hlinksldjump"/>
                        </a:rPr>
                        <a:t>Home Run Fence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CA" sz="2000" dirty="0">
                          <a:hlinkClick r:id="rId31" action="ppaction://hlinksldjump"/>
                        </a:rPr>
                        <a:t>Awarded Bases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CB97-0E11-40A8-A027-D50CA529110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210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Fair or Foul?</a:t>
            </a:r>
          </a:p>
        </p:txBody>
      </p:sp>
      <p:grpSp>
        <p:nvGrpSpPr>
          <p:cNvPr id="163843" name="Group 3"/>
          <p:cNvGrpSpPr>
            <a:grpSpLocks/>
          </p:cNvGrpSpPr>
          <p:nvPr/>
        </p:nvGrpSpPr>
        <p:grpSpPr bwMode="auto">
          <a:xfrm>
            <a:off x="533400" y="990600"/>
            <a:ext cx="5791200" cy="3260725"/>
            <a:chOff x="336" y="624"/>
            <a:chExt cx="3360" cy="1892"/>
          </a:xfrm>
        </p:grpSpPr>
        <p:sp>
          <p:nvSpPr>
            <p:cNvPr id="163844" name="Line 4"/>
            <p:cNvSpPr>
              <a:spLocks noChangeShapeType="1"/>
            </p:cNvSpPr>
            <p:nvPr/>
          </p:nvSpPr>
          <p:spPr bwMode="auto">
            <a:xfrm flipV="1">
              <a:off x="2000" y="819"/>
              <a:ext cx="1696" cy="169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3845" name="Line 5"/>
            <p:cNvSpPr>
              <a:spLocks noChangeShapeType="1"/>
            </p:cNvSpPr>
            <p:nvPr/>
          </p:nvSpPr>
          <p:spPr bwMode="auto">
            <a:xfrm flipH="1" flipV="1">
              <a:off x="336" y="853"/>
              <a:ext cx="1664" cy="1663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3846" name="Line 6"/>
            <p:cNvSpPr>
              <a:spLocks noChangeShapeType="1"/>
            </p:cNvSpPr>
            <p:nvPr/>
          </p:nvSpPr>
          <p:spPr bwMode="auto">
            <a:xfrm flipV="1">
              <a:off x="1086" y="755"/>
              <a:ext cx="849" cy="84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3847" name="Line 7"/>
            <p:cNvSpPr>
              <a:spLocks noChangeShapeType="1"/>
            </p:cNvSpPr>
            <p:nvPr/>
          </p:nvSpPr>
          <p:spPr bwMode="auto">
            <a:xfrm flipH="1" flipV="1">
              <a:off x="2065" y="755"/>
              <a:ext cx="849" cy="84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163848" name="Group 8"/>
            <p:cNvGrpSpPr>
              <a:grpSpLocks/>
            </p:cNvGrpSpPr>
            <p:nvPr/>
          </p:nvGrpSpPr>
          <p:grpSpPr bwMode="auto">
            <a:xfrm>
              <a:off x="1901" y="2255"/>
              <a:ext cx="197" cy="163"/>
              <a:chOff x="2736" y="3264"/>
              <a:chExt cx="288" cy="240"/>
            </a:xfrm>
          </p:grpSpPr>
          <p:sp>
            <p:nvSpPr>
              <p:cNvPr id="163849" name="Line 9"/>
              <p:cNvSpPr>
                <a:spLocks noChangeShapeType="1"/>
              </p:cNvSpPr>
              <p:nvPr/>
            </p:nvSpPr>
            <p:spPr bwMode="auto">
              <a:xfrm flipV="1">
                <a:off x="2736" y="3264"/>
                <a:ext cx="0" cy="240"/>
              </a:xfrm>
              <a:prstGeom prst="line">
                <a:avLst/>
              </a:prstGeom>
              <a:noFill/>
              <a:ln w="57150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63850" name="Line 10"/>
              <p:cNvSpPr>
                <a:spLocks noChangeShapeType="1"/>
              </p:cNvSpPr>
              <p:nvPr/>
            </p:nvSpPr>
            <p:spPr bwMode="auto">
              <a:xfrm flipV="1">
                <a:off x="3024" y="3264"/>
                <a:ext cx="0" cy="240"/>
              </a:xfrm>
              <a:prstGeom prst="line">
                <a:avLst/>
              </a:prstGeom>
              <a:noFill/>
              <a:ln w="57150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63851" name="Line 11"/>
              <p:cNvSpPr>
                <a:spLocks noChangeShapeType="1"/>
              </p:cNvSpPr>
              <p:nvPr/>
            </p:nvSpPr>
            <p:spPr bwMode="auto">
              <a:xfrm>
                <a:off x="2736" y="3264"/>
                <a:ext cx="288" cy="0"/>
              </a:xfrm>
              <a:prstGeom prst="line">
                <a:avLst/>
              </a:prstGeom>
              <a:noFill/>
              <a:ln w="57150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163852" name="Line 12"/>
            <p:cNvSpPr>
              <a:spLocks noChangeShapeType="1"/>
            </p:cNvSpPr>
            <p:nvPr/>
          </p:nvSpPr>
          <p:spPr bwMode="auto">
            <a:xfrm>
              <a:off x="1184" y="1505"/>
              <a:ext cx="99" cy="9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3853" name="Line 13"/>
            <p:cNvSpPr>
              <a:spLocks noChangeShapeType="1"/>
            </p:cNvSpPr>
            <p:nvPr/>
          </p:nvSpPr>
          <p:spPr bwMode="auto">
            <a:xfrm flipH="1">
              <a:off x="1184" y="1602"/>
              <a:ext cx="99" cy="9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3854" name="Line 14"/>
            <p:cNvSpPr>
              <a:spLocks noChangeShapeType="1"/>
            </p:cNvSpPr>
            <p:nvPr/>
          </p:nvSpPr>
          <p:spPr bwMode="auto">
            <a:xfrm flipV="1">
              <a:off x="2717" y="1505"/>
              <a:ext cx="99" cy="9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3855" name="Line 15"/>
            <p:cNvSpPr>
              <a:spLocks noChangeShapeType="1"/>
            </p:cNvSpPr>
            <p:nvPr/>
          </p:nvSpPr>
          <p:spPr bwMode="auto">
            <a:xfrm>
              <a:off x="2717" y="1602"/>
              <a:ext cx="197" cy="19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3856" name="Line 16"/>
            <p:cNvSpPr>
              <a:spLocks noChangeShapeType="1"/>
            </p:cNvSpPr>
            <p:nvPr/>
          </p:nvSpPr>
          <p:spPr bwMode="auto">
            <a:xfrm flipV="1">
              <a:off x="2914" y="1701"/>
              <a:ext cx="97" cy="9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3857" name="Line 17"/>
            <p:cNvSpPr>
              <a:spLocks noChangeShapeType="1"/>
            </p:cNvSpPr>
            <p:nvPr/>
          </p:nvSpPr>
          <p:spPr bwMode="auto">
            <a:xfrm>
              <a:off x="2914" y="1602"/>
              <a:ext cx="97" cy="9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3858" name="AutoShape 18"/>
            <p:cNvSpPr>
              <a:spLocks noChangeArrowheads="1"/>
            </p:cNvSpPr>
            <p:nvPr/>
          </p:nvSpPr>
          <p:spPr bwMode="auto">
            <a:xfrm>
              <a:off x="1901" y="624"/>
              <a:ext cx="197" cy="195"/>
            </a:xfrm>
            <a:prstGeom prst="diamond">
              <a:avLst/>
            </a:prstGeom>
            <a:noFill/>
            <a:ln w="5715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63859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152400" y="5105400"/>
            <a:ext cx="8686800" cy="1600200"/>
          </a:xfrm>
          <a:noFill/>
          <a:ln/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3000">
                <a:solidFill>
                  <a:srgbClr val="FFFF00"/>
                </a:solidFill>
              </a:rPr>
              <a:t>5.	A runner is standing on third, one leg on the base and the other in foul territory.  Ground ball hits the leg that is on the base.</a:t>
            </a:r>
          </a:p>
        </p:txBody>
      </p:sp>
      <p:sp>
        <p:nvSpPr>
          <p:cNvPr id="163860" name="Oval 20"/>
          <p:cNvSpPr>
            <a:spLocks noChangeArrowheads="1"/>
          </p:cNvSpPr>
          <p:nvPr/>
        </p:nvSpPr>
        <p:spPr bwMode="auto">
          <a:xfrm>
            <a:off x="2819400" y="2514600"/>
            <a:ext cx="228600" cy="2286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3861" name="Line 21"/>
          <p:cNvSpPr>
            <a:spLocks noChangeShapeType="1"/>
          </p:cNvSpPr>
          <p:nvPr/>
        </p:nvSpPr>
        <p:spPr bwMode="auto">
          <a:xfrm flipH="1" flipV="1">
            <a:off x="2133600" y="2743200"/>
            <a:ext cx="1295400" cy="1295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3862" name="Text Box 22"/>
          <p:cNvSpPr txBox="1">
            <a:spLocks noChangeArrowheads="1"/>
          </p:cNvSpPr>
          <p:nvPr/>
        </p:nvSpPr>
        <p:spPr bwMode="auto">
          <a:xfrm>
            <a:off x="6096000" y="38100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</a:rPr>
              <a:t>FAIR</a:t>
            </a:r>
          </a:p>
        </p:txBody>
      </p:sp>
      <p:sp>
        <p:nvSpPr>
          <p:cNvPr id="163863" name="Line 23"/>
          <p:cNvSpPr>
            <a:spLocks noChangeShapeType="1"/>
          </p:cNvSpPr>
          <p:nvPr/>
        </p:nvSpPr>
        <p:spPr bwMode="auto">
          <a:xfrm flipV="1">
            <a:off x="2133600" y="2590800"/>
            <a:ext cx="7620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163868" name="Group 28"/>
          <p:cNvGrpSpPr>
            <a:grpSpLocks/>
          </p:cNvGrpSpPr>
          <p:nvPr/>
        </p:nvGrpSpPr>
        <p:grpSpPr bwMode="auto">
          <a:xfrm>
            <a:off x="1676400" y="1905000"/>
            <a:ext cx="265113" cy="762000"/>
            <a:chOff x="755" y="468"/>
            <a:chExt cx="1274" cy="3660"/>
          </a:xfrm>
        </p:grpSpPr>
        <p:sp>
          <p:nvSpPr>
            <p:cNvPr id="163864" name="Oval 24"/>
            <p:cNvSpPr>
              <a:spLocks noChangeArrowheads="1"/>
            </p:cNvSpPr>
            <p:nvPr/>
          </p:nvSpPr>
          <p:spPr bwMode="auto">
            <a:xfrm>
              <a:off x="984" y="468"/>
              <a:ext cx="816" cy="816"/>
            </a:xfrm>
            <a:prstGeom prst="ellips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3865" name="Line 25"/>
            <p:cNvSpPr>
              <a:spLocks noChangeShapeType="1"/>
            </p:cNvSpPr>
            <p:nvPr/>
          </p:nvSpPr>
          <p:spPr bwMode="auto">
            <a:xfrm>
              <a:off x="1392" y="1296"/>
              <a:ext cx="0" cy="176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3866" name="Line 26"/>
            <p:cNvSpPr>
              <a:spLocks noChangeShapeType="1"/>
            </p:cNvSpPr>
            <p:nvPr/>
          </p:nvSpPr>
          <p:spPr bwMode="auto">
            <a:xfrm flipH="1">
              <a:off x="755" y="3024"/>
              <a:ext cx="637" cy="110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3867" name="Line 27"/>
            <p:cNvSpPr>
              <a:spLocks noChangeShapeType="1"/>
            </p:cNvSpPr>
            <p:nvPr/>
          </p:nvSpPr>
          <p:spPr bwMode="auto">
            <a:xfrm>
              <a:off x="1392" y="3024"/>
              <a:ext cx="637" cy="110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CB97-0E11-40A8-A027-D50CA5291108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Fair or Foul?</a:t>
            </a:r>
          </a:p>
        </p:txBody>
      </p:sp>
      <p:grpSp>
        <p:nvGrpSpPr>
          <p:cNvPr id="165891" name="Group 3"/>
          <p:cNvGrpSpPr>
            <a:grpSpLocks/>
          </p:cNvGrpSpPr>
          <p:nvPr/>
        </p:nvGrpSpPr>
        <p:grpSpPr bwMode="auto">
          <a:xfrm>
            <a:off x="533400" y="990600"/>
            <a:ext cx="5791200" cy="3260725"/>
            <a:chOff x="336" y="624"/>
            <a:chExt cx="3360" cy="1892"/>
          </a:xfrm>
        </p:grpSpPr>
        <p:sp>
          <p:nvSpPr>
            <p:cNvPr id="165892" name="Line 4"/>
            <p:cNvSpPr>
              <a:spLocks noChangeShapeType="1"/>
            </p:cNvSpPr>
            <p:nvPr/>
          </p:nvSpPr>
          <p:spPr bwMode="auto">
            <a:xfrm flipV="1">
              <a:off x="2000" y="819"/>
              <a:ext cx="1696" cy="169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5893" name="Line 5"/>
            <p:cNvSpPr>
              <a:spLocks noChangeShapeType="1"/>
            </p:cNvSpPr>
            <p:nvPr/>
          </p:nvSpPr>
          <p:spPr bwMode="auto">
            <a:xfrm flipH="1" flipV="1">
              <a:off x="336" y="853"/>
              <a:ext cx="1664" cy="1663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5894" name="Line 6"/>
            <p:cNvSpPr>
              <a:spLocks noChangeShapeType="1"/>
            </p:cNvSpPr>
            <p:nvPr/>
          </p:nvSpPr>
          <p:spPr bwMode="auto">
            <a:xfrm flipV="1">
              <a:off x="1086" y="755"/>
              <a:ext cx="849" cy="84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5895" name="Line 7"/>
            <p:cNvSpPr>
              <a:spLocks noChangeShapeType="1"/>
            </p:cNvSpPr>
            <p:nvPr/>
          </p:nvSpPr>
          <p:spPr bwMode="auto">
            <a:xfrm flipH="1" flipV="1">
              <a:off x="2065" y="755"/>
              <a:ext cx="849" cy="84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165896" name="Group 8"/>
            <p:cNvGrpSpPr>
              <a:grpSpLocks/>
            </p:cNvGrpSpPr>
            <p:nvPr/>
          </p:nvGrpSpPr>
          <p:grpSpPr bwMode="auto">
            <a:xfrm>
              <a:off x="1901" y="2255"/>
              <a:ext cx="197" cy="163"/>
              <a:chOff x="2736" y="3264"/>
              <a:chExt cx="288" cy="240"/>
            </a:xfrm>
          </p:grpSpPr>
          <p:sp>
            <p:nvSpPr>
              <p:cNvPr id="165897" name="Line 9"/>
              <p:cNvSpPr>
                <a:spLocks noChangeShapeType="1"/>
              </p:cNvSpPr>
              <p:nvPr/>
            </p:nvSpPr>
            <p:spPr bwMode="auto">
              <a:xfrm flipV="1">
                <a:off x="2736" y="3264"/>
                <a:ext cx="0" cy="240"/>
              </a:xfrm>
              <a:prstGeom prst="line">
                <a:avLst/>
              </a:prstGeom>
              <a:noFill/>
              <a:ln w="57150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65898" name="Line 10"/>
              <p:cNvSpPr>
                <a:spLocks noChangeShapeType="1"/>
              </p:cNvSpPr>
              <p:nvPr/>
            </p:nvSpPr>
            <p:spPr bwMode="auto">
              <a:xfrm flipV="1">
                <a:off x="3024" y="3264"/>
                <a:ext cx="0" cy="240"/>
              </a:xfrm>
              <a:prstGeom prst="line">
                <a:avLst/>
              </a:prstGeom>
              <a:noFill/>
              <a:ln w="57150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65899" name="Line 11"/>
              <p:cNvSpPr>
                <a:spLocks noChangeShapeType="1"/>
              </p:cNvSpPr>
              <p:nvPr/>
            </p:nvSpPr>
            <p:spPr bwMode="auto">
              <a:xfrm>
                <a:off x="2736" y="3264"/>
                <a:ext cx="288" cy="0"/>
              </a:xfrm>
              <a:prstGeom prst="line">
                <a:avLst/>
              </a:prstGeom>
              <a:noFill/>
              <a:ln w="57150">
                <a:solidFill>
                  <a:srgbClr val="FFFF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165900" name="Line 12"/>
            <p:cNvSpPr>
              <a:spLocks noChangeShapeType="1"/>
            </p:cNvSpPr>
            <p:nvPr/>
          </p:nvSpPr>
          <p:spPr bwMode="auto">
            <a:xfrm>
              <a:off x="1184" y="1505"/>
              <a:ext cx="99" cy="9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5901" name="Line 13"/>
            <p:cNvSpPr>
              <a:spLocks noChangeShapeType="1"/>
            </p:cNvSpPr>
            <p:nvPr/>
          </p:nvSpPr>
          <p:spPr bwMode="auto">
            <a:xfrm flipH="1">
              <a:off x="1184" y="1602"/>
              <a:ext cx="99" cy="9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5902" name="Line 14"/>
            <p:cNvSpPr>
              <a:spLocks noChangeShapeType="1"/>
            </p:cNvSpPr>
            <p:nvPr/>
          </p:nvSpPr>
          <p:spPr bwMode="auto">
            <a:xfrm flipV="1">
              <a:off x="2717" y="1505"/>
              <a:ext cx="99" cy="9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5903" name="Line 15"/>
            <p:cNvSpPr>
              <a:spLocks noChangeShapeType="1"/>
            </p:cNvSpPr>
            <p:nvPr/>
          </p:nvSpPr>
          <p:spPr bwMode="auto">
            <a:xfrm>
              <a:off x="2717" y="1602"/>
              <a:ext cx="197" cy="196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5904" name="Line 16"/>
            <p:cNvSpPr>
              <a:spLocks noChangeShapeType="1"/>
            </p:cNvSpPr>
            <p:nvPr/>
          </p:nvSpPr>
          <p:spPr bwMode="auto">
            <a:xfrm flipV="1">
              <a:off x="2914" y="1701"/>
              <a:ext cx="97" cy="97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5905" name="Line 17"/>
            <p:cNvSpPr>
              <a:spLocks noChangeShapeType="1"/>
            </p:cNvSpPr>
            <p:nvPr/>
          </p:nvSpPr>
          <p:spPr bwMode="auto">
            <a:xfrm>
              <a:off x="2914" y="1602"/>
              <a:ext cx="97" cy="99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65906" name="AutoShape 18"/>
            <p:cNvSpPr>
              <a:spLocks noChangeArrowheads="1"/>
            </p:cNvSpPr>
            <p:nvPr/>
          </p:nvSpPr>
          <p:spPr bwMode="auto">
            <a:xfrm>
              <a:off x="1901" y="624"/>
              <a:ext cx="197" cy="195"/>
            </a:xfrm>
            <a:prstGeom prst="diamond">
              <a:avLst/>
            </a:prstGeom>
            <a:noFill/>
            <a:ln w="57150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65907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152400" y="5105400"/>
            <a:ext cx="8686800" cy="1600200"/>
          </a:xfrm>
          <a:noFill/>
          <a:ln/>
        </p:spPr>
        <p:txBody>
          <a:bodyPr/>
          <a:lstStyle/>
          <a:p>
            <a:pPr marL="609600" indent="-609600">
              <a:buFontTx/>
              <a:buNone/>
            </a:pPr>
            <a:r>
              <a:rPr lang="en-US" sz="3000">
                <a:solidFill>
                  <a:srgbClr val="FFFF00"/>
                </a:solidFill>
              </a:rPr>
              <a:t>7.	The ball rolls directly along the foul line, touches a corner of the base and then rolls foul, never passing the base.</a:t>
            </a:r>
          </a:p>
        </p:txBody>
      </p:sp>
      <p:sp>
        <p:nvSpPr>
          <p:cNvPr id="165908" name="Oval 20"/>
          <p:cNvSpPr>
            <a:spLocks noChangeArrowheads="1"/>
          </p:cNvSpPr>
          <p:nvPr/>
        </p:nvSpPr>
        <p:spPr bwMode="auto">
          <a:xfrm>
            <a:off x="1371600" y="3581400"/>
            <a:ext cx="228600" cy="228600"/>
          </a:xfrm>
          <a:prstGeom prst="ellipse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5909" name="Line 21"/>
          <p:cNvSpPr>
            <a:spLocks noChangeShapeType="1"/>
          </p:cNvSpPr>
          <p:nvPr/>
        </p:nvSpPr>
        <p:spPr bwMode="auto">
          <a:xfrm flipH="1" flipV="1">
            <a:off x="2133600" y="2819400"/>
            <a:ext cx="1295400" cy="1219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5910" name="Text Box 22"/>
          <p:cNvSpPr txBox="1">
            <a:spLocks noChangeArrowheads="1"/>
          </p:cNvSpPr>
          <p:nvPr/>
        </p:nvSpPr>
        <p:spPr bwMode="auto">
          <a:xfrm>
            <a:off x="6096000" y="38100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</a:rPr>
              <a:t>FAIR</a:t>
            </a:r>
          </a:p>
        </p:txBody>
      </p:sp>
      <p:sp>
        <p:nvSpPr>
          <p:cNvPr id="165911" name="Line 23"/>
          <p:cNvSpPr>
            <a:spLocks noChangeShapeType="1"/>
          </p:cNvSpPr>
          <p:nvPr/>
        </p:nvSpPr>
        <p:spPr bwMode="auto">
          <a:xfrm flipH="1">
            <a:off x="1600200" y="2971800"/>
            <a:ext cx="457200" cy="533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CB97-0E11-40A8-A027-D50CA5291108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5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52400" y="855663"/>
            <a:ext cx="8763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4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Number of pitches</a:t>
            </a:r>
          </a:p>
          <a:p>
            <a:pPr marL="857250" lvl="1" indent="-285750" eaLnBrk="0" hangingPunct="0">
              <a:lnSpc>
                <a:spcPct val="14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3 per batter</a:t>
            </a:r>
          </a:p>
          <a:p>
            <a:pPr marL="381000" indent="-381000" eaLnBrk="0" hangingPunct="0">
              <a:lnSpc>
                <a:spcPct val="14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Pitcher must keep one foot behind pitcher’s line</a:t>
            </a:r>
          </a:p>
          <a:p>
            <a:pPr marL="381000" indent="-381000" eaLnBrk="0" hangingPunct="0">
              <a:lnSpc>
                <a:spcPct val="14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Pitcher must be within 1 m of middle of diamond (imaginary line between home and 2nd)</a:t>
            </a:r>
          </a:p>
          <a:p>
            <a:pPr marL="381000" indent="-381000" eaLnBrk="0" hangingPunct="0">
              <a:lnSpc>
                <a:spcPct val="14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Batter called out if batted ball hits pitcher before fielders have a chance to play it</a:t>
            </a:r>
          </a:p>
          <a:p>
            <a:pPr marL="381000" indent="-381000" eaLnBrk="0" hangingPunct="0">
              <a:lnSpc>
                <a:spcPct val="14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A ball may be returned to the pitcher once the play is over, by a player in the INFIELD.</a:t>
            </a:r>
            <a:endParaRPr lang="en-US" sz="2400" b="1" i="1" dirty="0">
              <a:latin typeface="Times New Roman" pitchFamily="18" charset="0"/>
            </a:endParaRPr>
          </a:p>
        </p:txBody>
      </p:sp>
      <p:pic>
        <p:nvPicPr>
          <p:cNvPr id="61445" name="Picture 5" descr="batter_up"/>
          <p:cNvPicPr>
            <a:picLocks noChangeAspect="1" noChangeArrowheads="1"/>
          </p:cNvPicPr>
          <p:nvPr/>
        </p:nvPicPr>
        <p:blipFill>
          <a:blip r:embed="rId2" cstate="print"/>
          <a:srcRect l="17778" r="20000"/>
          <a:stretch>
            <a:fillRect/>
          </a:stretch>
        </p:blipFill>
        <p:spPr bwMode="auto">
          <a:xfrm>
            <a:off x="7123113" y="152400"/>
            <a:ext cx="1639887" cy="19812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Pitching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304800" y="838200"/>
            <a:ext cx="8610600" cy="532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Thrown bats</a:t>
            </a:r>
          </a:p>
          <a:p>
            <a:pPr marL="857250" lvl="1" indent="-285750" eaLnBrk="0" hangingPunct="0">
              <a:lnSpc>
                <a:spcPct val="13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Automatic out, dead ball</a:t>
            </a:r>
          </a:p>
          <a:p>
            <a:pPr marL="857250" lvl="1" indent="-285750" eaLnBrk="0" hangingPunct="0">
              <a:lnSpc>
                <a:spcPct val="13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Next thrown bat = out + ejection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Bunt = Contact between bat &amp; ball which does not involve a full swing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Chopped balls = Ball hit with full downward swing with intent to bounce ball high into the air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Bunt or Chopped ball = OUT</a:t>
            </a:r>
            <a:r>
              <a:rPr lang="en-US" sz="3000" dirty="0">
                <a:solidFill>
                  <a:srgbClr val="FFFF00"/>
                </a:solidFill>
              </a:rPr>
              <a:t> + dead ball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endParaRPr lang="en-US" sz="2400" b="1" i="1" dirty="0">
              <a:latin typeface="Times New Roman" pitchFamily="18" charset="0"/>
            </a:endParaRPr>
          </a:p>
        </p:txBody>
      </p:sp>
      <p:graphicFrame>
        <p:nvGraphicFramePr>
          <p:cNvPr id="62471" name="Object 7"/>
          <p:cNvGraphicFramePr>
            <a:graphicFrameLocks noChangeAspect="1"/>
          </p:cNvGraphicFramePr>
          <p:nvPr/>
        </p:nvGraphicFramePr>
        <p:xfrm>
          <a:off x="8001000" y="76200"/>
          <a:ext cx="985838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622440" imgH="1684080" progId="">
                  <p:embed/>
                </p:oleObj>
              </mc:Choice>
              <mc:Fallback>
                <p:oleObj name="Clip" r:id="rId2" imgW="622440" imgH="168408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76200"/>
                        <a:ext cx="985838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Batting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228600" y="1355725"/>
            <a:ext cx="6858000" cy="2776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A batted ball in foul territory behind the batter will be considered an out if it is legally caught, no matter the height it reaches.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Pop Fly Behind Home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152400" y="1143000"/>
            <a:ext cx="8839200" cy="5075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Batter’s Line is drawn 3 feed in front of home plate and extends past foul lines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Batter should be facing home plate and</a:t>
            </a:r>
            <a:r>
              <a:rPr lang="en-US" sz="2800" dirty="0">
                <a:solidFill>
                  <a:srgbClr val="FFFF00"/>
                </a:solidFill>
              </a:rPr>
              <a:t> be able to reasonably contact home plate with the bat</a:t>
            </a:r>
            <a:r>
              <a:rPr lang="en-CA" sz="2800" dirty="0">
                <a:solidFill>
                  <a:srgbClr val="FFFF00"/>
                </a:solidFill>
              </a:rPr>
              <a:t>.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If batter steps on home plate or completely past the line when his/her swing makes contact with the pitched ball, he/she will immediately be called out.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Play is dead, all runners return to last base touched before the hit.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Batter’s Line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-5136205" y="1044947"/>
            <a:ext cx="20687489" cy="11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Batter’s Line</a:t>
            </a:r>
          </a:p>
        </p:txBody>
      </p:sp>
      <p:pic>
        <p:nvPicPr>
          <p:cNvPr id="149506" name="Picture 2">
            <a:extLst>
              <a:ext uri="{FF2B5EF4-FFF2-40B4-BE49-F238E27FC236}">
                <a16:creationId xmlns:a16="http://schemas.microsoft.com/office/drawing/2014/main" id="{9C6F5909-FE5E-192A-AC4F-8AACB5A97B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02629"/>
            <a:ext cx="8382000" cy="5127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619912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40000"/>
              </a:lnSpc>
              <a:buFontTx/>
              <a:buChar char="•"/>
            </a:pPr>
            <a:r>
              <a:rPr lang="en-US" sz="2900">
                <a:solidFill>
                  <a:srgbClr val="FFFF00"/>
                </a:solidFill>
              </a:rPr>
              <a:t>When a team bats out of order, the play may be appealed, even after the batter has completed the at-bat, as long as it is BEFORE the next pitch.</a:t>
            </a:r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3429000" y="3457575"/>
            <a:ext cx="5715000" cy="259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40000"/>
              </a:lnSpc>
            </a:pPr>
            <a:r>
              <a:rPr lang="en-US" sz="2900">
                <a:solidFill>
                  <a:srgbClr val="FFFF00"/>
                </a:solidFill>
              </a:rPr>
              <a:t>3</a:t>
            </a:r>
            <a:r>
              <a:rPr lang="en-US" sz="2900" baseline="30000">
                <a:solidFill>
                  <a:srgbClr val="FFFF00"/>
                </a:solidFill>
              </a:rPr>
              <a:t>rd</a:t>
            </a:r>
            <a:r>
              <a:rPr lang="en-US" sz="2900">
                <a:solidFill>
                  <a:srgbClr val="FFFF00"/>
                </a:solidFill>
              </a:rPr>
              <a:t> inning</a:t>
            </a:r>
          </a:p>
          <a:p>
            <a:pPr marL="381000" indent="-381000" eaLnBrk="0" hangingPunct="0">
              <a:lnSpc>
                <a:spcPct val="140000"/>
              </a:lnSpc>
            </a:pPr>
            <a:r>
              <a:rPr lang="en-US" sz="2900">
                <a:solidFill>
                  <a:srgbClr val="FFFF00"/>
                </a:solidFill>
              </a:rPr>
              <a:t>	M1 batted</a:t>
            </a:r>
          </a:p>
          <a:p>
            <a:pPr marL="381000" indent="-381000" eaLnBrk="0" hangingPunct="0">
              <a:lnSpc>
                <a:spcPct val="140000"/>
              </a:lnSpc>
            </a:pPr>
            <a:r>
              <a:rPr lang="en-US" sz="2900">
                <a:solidFill>
                  <a:srgbClr val="FFFF00"/>
                </a:solidFill>
              </a:rPr>
              <a:t>	M3 bats after M1, skipping M2</a:t>
            </a:r>
          </a:p>
          <a:p>
            <a:pPr marL="381000" indent="-381000" eaLnBrk="0" hangingPunct="0">
              <a:lnSpc>
                <a:spcPct val="140000"/>
              </a:lnSpc>
            </a:pPr>
            <a:r>
              <a:rPr lang="en-US" sz="2900">
                <a:solidFill>
                  <a:srgbClr val="FFFF00"/>
                </a:solidFill>
              </a:rPr>
              <a:t>	</a:t>
            </a:r>
          </a:p>
        </p:txBody>
      </p:sp>
      <p:sp>
        <p:nvSpPr>
          <p:cNvPr id="139272" name="Text Box 8"/>
          <p:cNvSpPr txBox="1">
            <a:spLocks noChangeArrowheads="1"/>
          </p:cNvSpPr>
          <p:nvPr/>
        </p:nvSpPr>
        <p:spPr bwMode="auto">
          <a:xfrm>
            <a:off x="381000" y="3429000"/>
            <a:ext cx="2819400" cy="3216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40000"/>
              </a:lnSpc>
            </a:pPr>
            <a:r>
              <a:rPr lang="en-US" sz="2900">
                <a:solidFill>
                  <a:srgbClr val="FFFF00"/>
                </a:solidFill>
              </a:rPr>
              <a:t>Batting Order</a:t>
            </a:r>
          </a:p>
          <a:p>
            <a:pPr marL="381000" indent="-381000" eaLnBrk="0" hangingPunct="0">
              <a:lnSpc>
                <a:spcPct val="140000"/>
              </a:lnSpc>
            </a:pPr>
            <a:r>
              <a:rPr lang="en-US" sz="2900">
                <a:solidFill>
                  <a:srgbClr val="FFFF00"/>
                </a:solidFill>
              </a:rPr>
              <a:t>	M1</a:t>
            </a:r>
          </a:p>
          <a:p>
            <a:pPr marL="381000" indent="-381000" eaLnBrk="0" hangingPunct="0">
              <a:lnSpc>
                <a:spcPct val="140000"/>
              </a:lnSpc>
            </a:pPr>
            <a:r>
              <a:rPr lang="en-US" sz="2900">
                <a:solidFill>
                  <a:srgbClr val="FFFF00"/>
                </a:solidFill>
              </a:rPr>
              <a:t>	M2</a:t>
            </a:r>
          </a:p>
          <a:p>
            <a:pPr marL="381000" indent="-381000" eaLnBrk="0" hangingPunct="0">
              <a:lnSpc>
                <a:spcPct val="140000"/>
              </a:lnSpc>
            </a:pPr>
            <a:r>
              <a:rPr lang="en-US" sz="2900">
                <a:solidFill>
                  <a:srgbClr val="FFFF00"/>
                </a:solidFill>
              </a:rPr>
              <a:t>	M3</a:t>
            </a:r>
          </a:p>
          <a:p>
            <a:pPr marL="381000" indent="-381000" eaLnBrk="0" hangingPunct="0">
              <a:lnSpc>
                <a:spcPct val="140000"/>
              </a:lnSpc>
            </a:pPr>
            <a:r>
              <a:rPr lang="en-US" sz="2900">
                <a:solidFill>
                  <a:srgbClr val="FFFF00"/>
                </a:solidFill>
              </a:rPr>
              <a:t>	F1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Batting Out</a:t>
            </a:r>
            <a:r>
              <a:rPr lang="en-CA" baseline="0" dirty="0">
                <a:solidFill>
                  <a:srgbClr val="FFFF00"/>
                </a:solidFill>
              </a:rPr>
              <a:t> of Order</a:t>
            </a:r>
            <a:endParaRPr lang="en-CA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>
                <a:solidFill>
                  <a:srgbClr val="FFFF00"/>
                </a:solidFill>
              </a:rPr>
              <a:t>Batting Out of Order</a:t>
            </a:r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3124200" y="762000"/>
            <a:ext cx="5715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40000"/>
              </a:lnSpc>
            </a:pPr>
            <a:r>
              <a:rPr lang="en-US" sz="2000" dirty="0">
                <a:solidFill>
                  <a:srgbClr val="FFFF00"/>
                </a:solidFill>
              </a:rPr>
              <a:t>M1 batted</a:t>
            </a:r>
          </a:p>
          <a:p>
            <a:pPr marL="381000" indent="-381000" eaLnBrk="0" hangingPunct="0">
              <a:lnSpc>
                <a:spcPct val="140000"/>
              </a:lnSpc>
            </a:pPr>
            <a:r>
              <a:rPr lang="en-US" sz="2000" dirty="0">
                <a:solidFill>
                  <a:srgbClr val="FFFF00"/>
                </a:solidFill>
              </a:rPr>
              <a:t>M3 bats after M1, skipping M2</a:t>
            </a:r>
          </a:p>
        </p:txBody>
      </p:sp>
      <p:graphicFrame>
        <p:nvGraphicFramePr>
          <p:cNvPr id="146576" name="Group 144"/>
          <p:cNvGraphicFramePr>
            <a:graphicFrameLocks noGrp="1"/>
          </p:cNvGraphicFramePr>
          <p:nvPr/>
        </p:nvGraphicFramePr>
        <p:xfrm>
          <a:off x="228600" y="2057400"/>
          <a:ext cx="8763000" cy="4267200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2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When is appeal made?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Before improper batter (M3) completes at bat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After improper batter (M3) completes at bat, but before next pitch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After first pitch to next batter, F1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1700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Calling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Proper batter (M2) take place in batter’s box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M2 assumes pitch count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Proper batter (M2) out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Runners advanced due to actions of improper batter nullified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Next batter is batter who follows the proper batter (M2) called out = M3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All runs scored and bases run are legal.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Next batter is the one who follows improper batter = F1</a:t>
                      </a:r>
                    </a:p>
                    <a:p>
                      <a:pPr marL="174625" marR="0" lvl="0" indent="-1746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M2 skipped, not out</a:t>
                      </a:r>
                    </a:p>
                  </a:txBody>
                  <a:tcPr horzOverflow="overflow">
                    <a:lnL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6520" name="Text Box 88"/>
          <p:cNvSpPr txBox="1">
            <a:spLocks noChangeArrowheads="1"/>
          </p:cNvSpPr>
          <p:nvPr/>
        </p:nvSpPr>
        <p:spPr bwMode="auto">
          <a:xfrm>
            <a:off x="76200" y="228600"/>
            <a:ext cx="1752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/>
            <a:r>
              <a:rPr lang="en-US" sz="2000">
                <a:solidFill>
                  <a:srgbClr val="FFFF00"/>
                </a:solidFill>
              </a:rPr>
              <a:t>Batting Order</a:t>
            </a:r>
          </a:p>
          <a:p>
            <a:pPr marL="381000" indent="-381000" eaLnBrk="0" hangingPunct="0"/>
            <a:r>
              <a:rPr lang="en-US" sz="2000">
                <a:solidFill>
                  <a:srgbClr val="FFFF00"/>
                </a:solidFill>
              </a:rPr>
              <a:t>	M1</a:t>
            </a:r>
          </a:p>
          <a:p>
            <a:pPr marL="381000" indent="-381000" eaLnBrk="0" hangingPunct="0"/>
            <a:r>
              <a:rPr lang="en-US" sz="2000">
                <a:solidFill>
                  <a:srgbClr val="FFFF00"/>
                </a:solidFill>
              </a:rPr>
              <a:t>	M2</a:t>
            </a:r>
          </a:p>
          <a:p>
            <a:pPr marL="381000" indent="-381000" eaLnBrk="0" hangingPunct="0"/>
            <a:r>
              <a:rPr lang="en-US" sz="2000">
                <a:solidFill>
                  <a:srgbClr val="FFFF00"/>
                </a:solidFill>
              </a:rPr>
              <a:t>	M3</a:t>
            </a:r>
          </a:p>
          <a:p>
            <a:pPr marL="381000" indent="-381000" eaLnBrk="0" hangingPunct="0"/>
            <a:r>
              <a:rPr lang="en-US" sz="2000">
                <a:solidFill>
                  <a:srgbClr val="FFFF00"/>
                </a:solidFill>
              </a:rPr>
              <a:t>	F1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228600" y="1752600"/>
            <a:ext cx="76200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Any batter-runner can overrun 1</a:t>
            </a:r>
            <a:r>
              <a:rPr lang="en-US" sz="3000" baseline="30000" dirty="0">
                <a:solidFill>
                  <a:srgbClr val="FFFF00"/>
                </a:solidFill>
              </a:rPr>
              <a:t>st</a:t>
            </a:r>
            <a:r>
              <a:rPr lang="en-US" sz="3000" dirty="0">
                <a:solidFill>
                  <a:srgbClr val="FFFF00"/>
                </a:solidFill>
              </a:rPr>
              <a:t> base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Any player overrunning 2</a:t>
            </a:r>
            <a:r>
              <a:rPr lang="en-CA" sz="3000" baseline="30000" dirty="0">
                <a:solidFill>
                  <a:srgbClr val="FFFF00"/>
                </a:solidFill>
              </a:rPr>
              <a:t>nd</a:t>
            </a:r>
            <a:r>
              <a:rPr lang="en-CA" sz="3000" dirty="0">
                <a:solidFill>
                  <a:srgbClr val="FFFF00"/>
                </a:solidFill>
              </a:rPr>
              <a:t> or 3</a:t>
            </a:r>
            <a:r>
              <a:rPr lang="en-CA" sz="3000" baseline="30000" dirty="0">
                <a:solidFill>
                  <a:srgbClr val="FFFF00"/>
                </a:solidFill>
              </a:rPr>
              <a:t>rd</a:t>
            </a:r>
            <a:r>
              <a:rPr lang="en-CA" sz="3000" dirty="0">
                <a:solidFill>
                  <a:srgbClr val="FFFF00"/>
                </a:solidFill>
              </a:rPr>
              <a:t> base will be liable to be put out</a:t>
            </a:r>
            <a:endParaRPr lang="en-US" sz="3000" dirty="0">
              <a:solidFill>
                <a:srgbClr val="FFFF00"/>
              </a:solidFill>
            </a:endParaRPr>
          </a:p>
        </p:txBody>
      </p:sp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6875463" y="4038600"/>
          <a:ext cx="2268537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3162240" imgH="3928680" progId="">
                  <p:embed/>
                </p:oleObj>
              </mc:Choice>
              <mc:Fallback>
                <p:oleObj name="Clip" r:id="rId2" imgW="3162240" imgH="392868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5463" y="4038600"/>
                        <a:ext cx="2268537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Overrunning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3366FF"/>
            </a:gs>
            <a:gs pos="10000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828800" y="1308100"/>
            <a:ext cx="54864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>
                <a:solidFill>
                  <a:srgbClr val="FFFF00"/>
                </a:solidFill>
              </a:rPr>
              <a:t>Timing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>
                <a:solidFill>
                  <a:srgbClr val="FFFF00"/>
                </a:solidFill>
              </a:rPr>
              <a:t>Players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>
                <a:solidFill>
                  <a:srgbClr val="FFFF00"/>
                </a:solidFill>
              </a:rPr>
              <a:t>Uniform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>
                <a:solidFill>
                  <a:srgbClr val="FFFF00"/>
                </a:solidFill>
              </a:rPr>
              <a:t>Equipment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Start of Game</a:t>
            </a: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1295400" y="1295400"/>
            <a:ext cx="655320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Runners may not leave their bases until a pitched ball is hit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Runners caught leading off are immediately called out 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Play is dead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Ball is re-pitched</a:t>
            </a:r>
          </a:p>
        </p:txBody>
      </p:sp>
      <p:graphicFrame>
        <p:nvGraphicFramePr>
          <p:cNvPr id="67589" name="Object 5"/>
          <p:cNvGraphicFramePr>
            <a:graphicFrameLocks noChangeAspect="1"/>
          </p:cNvGraphicFramePr>
          <p:nvPr/>
        </p:nvGraphicFramePr>
        <p:xfrm>
          <a:off x="6875463" y="4038600"/>
          <a:ext cx="2268537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3162240" imgH="3928680" progId="">
                  <p:embed/>
                </p:oleObj>
              </mc:Choice>
              <mc:Fallback>
                <p:oleObj name="Clip" r:id="rId2" imgW="3162240" imgH="392868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5463" y="4038600"/>
                        <a:ext cx="2268537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5715000" y="6629400"/>
            <a:ext cx="16002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7592" name="Picture 8" descr="umpire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188" y="5105400"/>
            <a:ext cx="1192212" cy="17526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Leadoffs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Text Box 3"/>
          <p:cNvSpPr txBox="1">
            <a:spLocks noChangeArrowheads="1"/>
          </p:cNvSpPr>
          <p:nvPr/>
        </p:nvSpPr>
        <p:spPr bwMode="auto">
          <a:xfrm>
            <a:off x="685800" y="1331913"/>
            <a:ext cx="7772400" cy="544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2600">
                <a:solidFill>
                  <a:srgbClr val="FFFF00"/>
                </a:solidFill>
              </a:rPr>
              <a:t>Bases awarded when: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>
                <a:solidFill>
                  <a:srgbClr val="FFFF00"/>
                </a:solidFill>
              </a:rPr>
              <a:t>Thrown ball goes out of play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>
                <a:solidFill>
                  <a:srgbClr val="FFFF00"/>
                </a:solidFill>
              </a:rPr>
              <a:t>A glove is thrown at the ball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>
                <a:solidFill>
                  <a:srgbClr val="FFFF00"/>
                </a:solidFill>
              </a:rPr>
              <a:t>A defensive player goes out of play with the ball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2600">
                <a:solidFill>
                  <a:srgbClr val="FFFF00"/>
                </a:solidFill>
              </a:rPr>
              <a:t>One base is awarded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>
                <a:solidFill>
                  <a:srgbClr val="FFFF00"/>
                </a:solidFill>
              </a:rPr>
              <a:t>When fielder UNINTENTIONALLY enters dead ball area with ball in possession (note time of infraction)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Awarded Bases</a:t>
            </a: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>
                <a:solidFill>
                  <a:srgbClr val="FFFF00"/>
                </a:solidFill>
              </a:rPr>
              <a:t>Awarded Bases</a:t>
            </a:r>
          </a:p>
        </p:txBody>
      </p:sp>
      <p:sp>
        <p:nvSpPr>
          <p:cNvPr id="158723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77724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2600">
                <a:solidFill>
                  <a:srgbClr val="FFFF00"/>
                </a:solidFill>
              </a:rPr>
              <a:t>Two bases are awarded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>
                <a:solidFill>
                  <a:srgbClr val="FFFF00"/>
                </a:solidFill>
              </a:rPr>
              <a:t>When an overthrown ball goes out of play (note time of throw)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>
                <a:solidFill>
                  <a:srgbClr val="FFFF00"/>
                </a:solidFill>
              </a:rPr>
              <a:t>When fielder INTENTIONALLY enters dead ball area with ball in possession (note time of infraction)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>
                <a:solidFill>
                  <a:srgbClr val="FFFF00"/>
                </a:solidFill>
              </a:rPr>
              <a:t>When fielder throws glove or cap at thrown ball (note time of throw); delayed dead ball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>
                <a:solidFill>
                  <a:srgbClr val="FFFF00"/>
                </a:solidFill>
              </a:rPr>
              <a:t>Awarded Bases</a:t>
            </a:r>
          </a:p>
        </p:txBody>
      </p:sp>
      <p:sp>
        <p:nvSpPr>
          <p:cNvPr id="159747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8001000" cy="425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2600">
                <a:solidFill>
                  <a:srgbClr val="FFFF00"/>
                </a:solidFill>
              </a:rPr>
              <a:t>Three bases are awarded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>
                <a:solidFill>
                  <a:srgbClr val="FFFF00"/>
                </a:solidFill>
              </a:rPr>
              <a:t>When fielder throws glove or cap at fair batted ball (note time of pitch); delayed dead ball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2600">
                <a:solidFill>
                  <a:srgbClr val="FFFF00"/>
                </a:solidFill>
              </a:rPr>
              <a:t>Home run awarded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>
                <a:solidFill>
                  <a:srgbClr val="FFFF00"/>
                </a:solidFill>
              </a:rPr>
              <a:t>Batted ball that would have been a HR is stopped by a piece of equipment thrown by a fielder.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304800" y="1660525"/>
            <a:ext cx="4724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u="sng" dirty="0" err="1">
                <a:solidFill>
                  <a:srgbClr val="FFFF00"/>
                </a:solidFill>
              </a:rPr>
              <a:t>D</a:t>
            </a:r>
            <a:r>
              <a:rPr lang="en-US" sz="3000" dirty="0" err="1">
                <a:solidFill>
                  <a:srgbClr val="FFFF00"/>
                </a:solidFill>
              </a:rPr>
              <a:t>efence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u="sng" dirty="0" err="1">
                <a:solidFill>
                  <a:srgbClr val="FFFF00"/>
                </a:solidFill>
              </a:rPr>
              <a:t>OB</a:t>
            </a:r>
            <a:r>
              <a:rPr lang="en-US" sz="3000" dirty="0" err="1">
                <a:solidFill>
                  <a:srgbClr val="FFFF00"/>
                </a:solidFill>
              </a:rPr>
              <a:t>structs</a:t>
            </a:r>
            <a:endParaRPr lang="en-US" sz="3000" dirty="0">
              <a:solidFill>
                <a:srgbClr val="FFFF00"/>
              </a:solidFill>
            </a:endParaRP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u="sng" dirty="0">
                <a:solidFill>
                  <a:srgbClr val="FFFF00"/>
                </a:solidFill>
              </a:rPr>
              <a:t>O</a:t>
            </a:r>
            <a:r>
              <a:rPr lang="en-US" sz="3000" dirty="0">
                <a:solidFill>
                  <a:srgbClr val="FFFF00"/>
                </a:solidFill>
              </a:rPr>
              <a:t>ffence </a:t>
            </a:r>
            <a:r>
              <a:rPr lang="en-US" sz="3000" u="sng" dirty="0" err="1">
                <a:solidFill>
                  <a:srgbClr val="FFFF00"/>
                </a:solidFill>
              </a:rPr>
              <a:t>IN</a:t>
            </a:r>
            <a:r>
              <a:rPr lang="en-US" sz="3000" dirty="0" err="1">
                <a:solidFill>
                  <a:srgbClr val="FFFF00"/>
                </a:solidFill>
              </a:rPr>
              <a:t>terferes</a:t>
            </a:r>
            <a:endParaRPr lang="en-US" sz="2400" dirty="0">
              <a:latin typeface="Times New Roman" pitchFamily="18" charset="0"/>
            </a:endParaRPr>
          </a:p>
        </p:txBody>
      </p:sp>
      <p:grpSp>
        <p:nvGrpSpPr>
          <p:cNvPr id="68613" name="Group 5"/>
          <p:cNvGrpSpPr>
            <a:grpSpLocks/>
          </p:cNvGrpSpPr>
          <p:nvPr/>
        </p:nvGrpSpPr>
        <p:grpSpPr bwMode="auto">
          <a:xfrm>
            <a:off x="4267200" y="1905000"/>
            <a:ext cx="4495800" cy="914400"/>
            <a:chOff x="2688" y="1200"/>
            <a:chExt cx="2832" cy="576"/>
          </a:xfrm>
        </p:grpSpPr>
        <p:sp>
          <p:nvSpPr>
            <p:cNvPr id="68614" name="Line 6"/>
            <p:cNvSpPr>
              <a:spLocks noChangeShapeType="1"/>
            </p:cNvSpPr>
            <p:nvPr/>
          </p:nvSpPr>
          <p:spPr bwMode="auto">
            <a:xfrm>
              <a:off x="2688" y="1344"/>
              <a:ext cx="1536" cy="96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8615" name="Line 7"/>
            <p:cNvSpPr>
              <a:spLocks noChangeShapeType="1"/>
            </p:cNvSpPr>
            <p:nvPr/>
          </p:nvSpPr>
          <p:spPr bwMode="auto">
            <a:xfrm flipV="1">
              <a:off x="2688" y="1536"/>
              <a:ext cx="1536" cy="240"/>
            </a:xfrm>
            <a:prstGeom prst="line">
              <a:avLst/>
            </a:prstGeom>
            <a:noFill/>
            <a:ln w="76200">
              <a:solidFill>
                <a:srgbClr val="FFFF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8616" name="Text Box 8"/>
            <p:cNvSpPr txBox="1">
              <a:spLocks noChangeArrowheads="1"/>
            </p:cNvSpPr>
            <p:nvPr/>
          </p:nvSpPr>
          <p:spPr bwMode="auto">
            <a:xfrm>
              <a:off x="4320" y="1200"/>
              <a:ext cx="120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marL="381000" indent="-381000" eaLnBrk="0" hangingPunct="0">
                <a:lnSpc>
                  <a:spcPct val="150000"/>
                </a:lnSpc>
              </a:pPr>
              <a:r>
                <a:rPr lang="en-US" sz="3000">
                  <a:solidFill>
                    <a:srgbClr val="FFFF00"/>
                  </a:solidFill>
                </a:rPr>
                <a:t>DOBOIN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68617" name="Group 9"/>
          <p:cNvGrpSpPr>
            <a:grpSpLocks/>
          </p:cNvGrpSpPr>
          <p:nvPr/>
        </p:nvGrpSpPr>
        <p:grpSpPr bwMode="auto">
          <a:xfrm>
            <a:off x="2057400" y="3200400"/>
            <a:ext cx="2349500" cy="3581400"/>
            <a:chOff x="1296" y="2016"/>
            <a:chExt cx="1480" cy="2256"/>
          </a:xfrm>
        </p:grpSpPr>
        <p:pic>
          <p:nvPicPr>
            <p:cNvPr id="68618" name="Picture 10" descr="dough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96" y="2016"/>
              <a:ext cx="1480" cy="2256"/>
            </a:xfrm>
            <a:prstGeom prst="rect">
              <a:avLst/>
            </a:prstGeom>
            <a:noFill/>
          </p:spPr>
        </p:pic>
        <p:sp>
          <p:nvSpPr>
            <p:cNvPr id="68619" name="Text Box 11"/>
            <p:cNvSpPr txBox="1">
              <a:spLocks noChangeArrowheads="1"/>
            </p:cNvSpPr>
            <p:nvPr/>
          </p:nvSpPr>
          <p:spPr bwMode="auto">
            <a:xfrm>
              <a:off x="1920" y="3264"/>
              <a:ext cx="432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6000" b="1"/>
                <a:t>N</a:t>
              </a:r>
            </a:p>
          </p:txBody>
        </p:sp>
      </p:grp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5181600" y="5029200"/>
            <a:ext cx="2819400" cy="701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</a:pPr>
            <a:r>
              <a:rPr lang="en-US" sz="3000">
                <a:solidFill>
                  <a:srgbClr val="FFFF00"/>
                </a:solidFill>
              </a:rPr>
              <a:t>DO BOI “N”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Obstruction /</a:t>
            </a:r>
            <a:r>
              <a:rPr lang="en-CA" baseline="0" dirty="0">
                <a:solidFill>
                  <a:srgbClr val="FFFF00"/>
                </a:solidFill>
              </a:rPr>
              <a:t> Interference</a:t>
            </a:r>
            <a:endParaRPr lang="en-CA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685800" y="1676400"/>
            <a:ext cx="777240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Defense hinders or prevents offense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Delayed dead ball, not dead ball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Runners are automatically awarded the base(s), in umpire’s judgement that should be awarded, after the play is over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Give warning to fielder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Obstruction</a:t>
            </a: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457200" y="1391011"/>
            <a:ext cx="8534400" cy="4854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Offense impedes, hinders or confuses defense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Play is always called Dead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If a runner interferes with a potential double play, both the runner who committed the interference, and the succeeding runner also called out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Give warning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Interference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>
                <a:solidFill>
                  <a:srgbClr val="FFFF00"/>
                </a:solidFill>
              </a:rPr>
              <a:t>Interference</a:t>
            </a:r>
          </a:p>
        </p:txBody>
      </p:sp>
      <p:sp>
        <p:nvSpPr>
          <p:cNvPr id="177155" name="Text Box 3"/>
          <p:cNvSpPr txBox="1">
            <a:spLocks noChangeArrowheads="1"/>
          </p:cNvSpPr>
          <p:nvPr/>
        </p:nvSpPr>
        <p:spPr bwMode="auto">
          <a:xfrm>
            <a:off x="228600" y="1393825"/>
            <a:ext cx="8763000" cy="485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2600" dirty="0">
                <a:solidFill>
                  <a:srgbClr val="FFFF00"/>
                </a:solidFill>
              </a:rPr>
              <a:t>Runner intentionally kicks ball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 dirty="0">
                <a:solidFill>
                  <a:srgbClr val="FFFF00"/>
                </a:solidFill>
              </a:rPr>
              <a:t>Dead ball, Runner out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 dirty="0">
                <a:solidFill>
                  <a:srgbClr val="FFFF00"/>
                </a:solidFill>
              </a:rPr>
              <a:t>BR awarded 1</a:t>
            </a:r>
            <a:r>
              <a:rPr lang="en-US" sz="2600" baseline="30000" dirty="0">
                <a:solidFill>
                  <a:srgbClr val="FFFF00"/>
                </a:solidFill>
              </a:rPr>
              <a:t>st</a:t>
            </a:r>
            <a:r>
              <a:rPr lang="en-US" sz="2600" dirty="0">
                <a:solidFill>
                  <a:srgbClr val="FFFF00"/>
                </a:solidFill>
              </a:rPr>
              <a:t>, others return to base last touched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2600" dirty="0">
                <a:solidFill>
                  <a:srgbClr val="FFFF00"/>
                </a:solidFill>
              </a:rPr>
              <a:t>Runner runs into fielder attempting to field ball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 dirty="0">
                <a:solidFill>
                  <a:srgbClr val="FFFF00"/>
                </a:solidFill>
              </a:rPr>
              <a:t>Dead ball, Runner out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 dirty="0">
                <a:solidFill>
                  <a:srgbClr val="FFFF00"/>
                </a:solidFill>
              </a:rPr>
              <a:t>BR awarded 1</a:t>
            </a:r>
            <a:r>
              <a:rPr lang="en-US" sz="2600" baseline="30000" dirty="0">
                <a:solidFill>
                  <a:srgbClr val="FFFF00"/>
                </a:solidFill>
              </a:rPr>
              <a:t>st</a:t>
            </a:r>
            <a:r>
              <a:rPr lang="en-US" sz="2600" dirty="0">
                <a:solidFill>
                  <a:srgbClr val="FFFF00"/>
                </a:solidFill>
              </a:rPr>
              <a:t>, others return to base last touched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 dirty="0">
                <a:solidFill>
                  <a:srgbClr val="FFFF00"/>
                </a:solidFill>
              </a:rPr>
              <a:t>IF obvious attempt to prevent double play, immediate succeeding runner also called OUT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>
                <a:solidFill>
                  <a:srgbClr val="FFFF00"/>
                </a:solidFill>
              </a:rPr>
              <a:t>Interference</a:t>
            </a:r>
          </a:p>
        </p:txBody>
      </p:sp>
      <p:sp>
        <p:nvSpPr>
          <p:cNvPr id="178179" name="Text Box 3"/>
          <p:cNvSpPr txBox="1">
            <a:spLocks noChangeArrowheads="1"/>
          </p:cNvSpPr>
          <p:nvPr/>
        </p:nvSpPr>
        <p:spPr bwMode="auto">
          <a:xfrm>
            <a:off x="228600" y="914400"/>
            <a:ext cx="8763000" cy="584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2600" dirty="0">
                <a:solidFill>
                  <a:srgbClr val="FFFF00"/>
                </a:solidFill>
              </a:rPr>
              <a:t>Runner interferes with thrown ball (runner not put out)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 dirty="0">
                <a:solidFill>
                  <a:srgbClr val="FFFF00"/>
                </a:solidFill>
              </a:rPr>
              <a:t>Dead ball, Runner out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 dirty="0">
                <a:solidFill>
                  <a:srgbClr val="FFFF00"/>
                </a:solidFill>
              </a:rPr>
              <a:t>BR awarded 1</a:t>
            </a:r>
            <a:r>
              <a:rPr lang="en-US" sz="2600" baseline="30000" dirty="0">
                <a:solidFill>
                  <a:srgbClr val="FFFF00"/>
                </a:solidFill>
              </a:rPr>
              <a:t>st</a:t>
            </a:r>
            <a:r>
              <a:rPr lang="en-US" sz="2600" dirty="0">
                <a:solidFill>
                  <a:srgbClr val="FFFF00"/>
                </a:solidFill>
              </a:rPr>
              <a:t>, others return to base last touched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 dirty="0">
                <a:solidFill>
                  <a:srgbClr val="FFFF00"/>
                </a:solidFill>
              </a:rPr>
              <a:t>IF obvious attempt to prevent double play, immediate succeeding runner also called OUT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2600" dirty="0">
                <a:solidFill>
                  <a:srgbClr val="FFFF00"/>
                </a:solidFill>
              </a:rPr>
              <a:t>Runner interferes with thrown ball (already out or scored)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 dirty="0">
                <a:solidFill>
                  <a:srgbClr val="FFFF00"/>
                </a:solidFill>
              </a:rPr>
              <a:t>Dead ball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600" dirty="0">
                <a:solidFill>
                  <a:srgbClr val="FFFF00"/>
                </a:solidFill>
              </a:rPr>
              <a:t>Runner closest to home is out</a:t>
            </a:r>
          </a:p>
          <a:p>
            <a:pPr marL="857250" lvl="1" indent="-285750">
              <a:buFontTx/>
              <a:buChar char="•"/>
            </a:pPr>
            <a:r>
              <a:rPr lang="en-US" sz="2600" dirty="0">
                <a:solidFill>
                  <a:srgbClr val="FFFF00"/>
                </a:solidFill>
              </a:rPr>
              <a:t>BR awarded 1</a:t>
            </a:r>
            <a:r>
              <a:rPr lang="en-US" sz="2600" baseline="30000" dirty="0">
                <a:solidFill>
                  <a:srgbClr val="FFFF00"/>
                </a:solidFill>
              </a:rPr>
              <a:t>st</a:t>
            </a:r>
            <a:r>
              <a:rPr lang="en-US" sz="2600" dirty="0">
                <a:solidFill>
                  <a:srgbClr val="FFFF00"/>
                </a:solidFill>
              </a:rPr>
              <a:t>, others return to base last touched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7924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dirty="0">
                <a:solidFill>
                  <a:srgbClr val="FFFF00"/>
                </a:solidFill>
              </a:rPr>
              <a:t>Interference – Breaking up double plays</a:t>
            </a:r>
          </a:p>
        </p:txBody>
      </p:sp>
      <p:sp>
        <p:nvSpPr>
          <p:cNvPr id="178179" name="Text Box 3"/>
          <p:cNvSpPr txBox="1">
            <a:spLocks noChangeArrowheads="1"/>
          </p:cNvSpPr>
          <p:nvPr/>
        </p:nvSpPr>
        <p:spPr bwMode="auto">
          <a:xfrm>
            <a:off x="228600" y="1598950"/>
            <a:ext cx="8763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CA" sz="2600" dirty="0">
                <a:solidFill>
                  <a:srgbClr val="FFFF00"/>
                </a:solidFill>
              </a:rPr>
              <a:t>Runner not yet out</a:t>
            </a:r>
          </a:p>
          <a:p>
            <a:pPr marL="838200" lvl="1" indent="-381000" eaLnBrk="0" hangingPunct="0">
              <a:lnSpc>
                <a:spcPct val="150000"/>
              </a:lnSpc>
              <a:buFontTx/>
              <a:buChar char="•"/>
            </a:pPr>
            <a:r>
              <a:rPr lang="en-CA" sz="2600" dirty="0">
                <a:solidFill>
                  <a:srgbClr val="FFFF00"/>
                </a:solidFill>
              </a:rPr>
              <a:t>Interferes with a potential double play</a:t>
            </a:r>
          </a:p>
          <a:p>
            <a:pPr marL="838200" lvl="1" indent="-381000" eaLnBrk="0" hangingPunct="0">
              <a:lnSpc>
                <a:spcPct val="150000"/>
              </a:lnSpc>
              <a:buFontTx/>
              <a:buChar char="•"/>
            </a:pPr>
            <a:r>
              <a:rPr lang="en-CA" sz="2600" dirty="0">
                <a:solidFill>
                  <a:srgbClr val="FFFF00"/>
                </a:solidFill>
              </a:rPr>
              <a:t>Runner interfering called out; Succeeding runner out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CA" sz="2600" dirty="0">
                <a:solidFill>
                  <a:srgbClr val="FFFF00"/>
                </a:solidFill>
              </a:rPr>
              <a:t>Runner already out (tagged out, forced out, etc.) or already scored</a:t>
            </a:r>
          </a:p>
          <a:p>
            <a:pPr marL="838200" lvl="1" indent="-381000" eaLnBrk="0" hangingPunct="0">
              <a:lnSpc>
                <a:spcPct val="150000"/>
              </a:lnSpc>
              <a:buFontTx/>
              <a:buChar char="•"/>
            </a:pPr>
            <a:r>
              <a:rPr lang="en-CA" sz="2600" dirty="0">
                <a:solidFill>
                  <a:srgbClr val="FFFF00"/>
                </a:solidFill>
              </a:rPr>
              <a:t>Proceeds to interfere with fielder or ball to prevent a play on another runner</a:t>
            </a:r>
          </a:p>
          <a:p>
            <a:pPr marL="838200" lvl="1" indent="-381000" eaLnBrk="0" hangingPunct="0">
              <a:lnSpc>
                <a:spcPct val="150000"/>
              </a:lnSpc>
              <a:buFontTx/>
              <a:buChar char="•"/>
            </a:pPr>
            <a:r>
              <a:rPr lang="en-CA" sz="2600" dirty="0">
                <a:solidFill>
                  <a:srgbClr val="FFFF00"/>
                </a:solidFill>
              </a:rPr>
              <a:t>Runner closest to home plate called out</a:t>
            </a:r>
            <a:endParaRPr lang="en-US" sz="2600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2305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609600" y="1946275"/>
            <a:ext cx="7924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15 minute Grace Period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Players must be present for Devotions AND Opening Prayer</a:t>
            </a:r>
            <a:endParaRPr lang="en-US" sz="3000" dirty="0">
              <a:solidFill>
                <a:srgbClr val="FFFF00"/>
              </a:solidFill>
            </a:endParaRP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Finish game 15 min prior to start of next game, i.e. game should last 1 hr 30 min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After 3 to 4 innings – speed up the game Limit time for warm-ups of </a:t>
            </a:r>
            <a:br>
              <a:rPr lang="en-US" sz="3000" dirty="0">
                <a:solidFill>
                  <a:srgbClr val="FFFF00"/>
                </a:solidFill>
              </a:rPr>
            </a:br>
            <a:r>
              <a:rPr lang="en-US" sz="3000" dirty="0">
                <a:solidFill>
                  <a:srgbClr val="FFFF00"/>
                </a:solidFill>
              </a:rPr>
              <a:t>pitchers &amp; fielders</a:t>
            </a:r>
          </a:p>
        </p:txBody>
      </p:sp>
      <p:graphicFrame>
        <p:nvGraphicFramePr>
          <p:cNvPr id="583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882196"/>
              </p:ext>
            </p:extLst>
          </p:nvPr>
        </p:nvGraphicFramePr>
        <p:xfrm>
          <a:off x="7267872" y="5105400"/>
          <a:ext cx="1876128" cy="1768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857880" imgH="807840" progId="">
                  <p:embed/>
                </p:oleObj>
              </mc:Choice>
              <mc:Fallback>
                <p:oleObj name="Clip" r:id="rId3" imgW="857880" imgH="80784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7872" y="5105400"/>
                        <a:ext cx="1876128" cy="17686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Timing of Game</a:t>
            </a:r>
          </a:p>
        </p:txBody>
      </p:sp>
    </p:spTree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30" name="Text Box 6"/>
          <p:cNvSpPr txBox="1">
            <a:spLocks noChangeArrowheads="1"/>
          </p:cNvSpPr>
          <p:nvPr/>
        </p:nvSpPr>
        <p:spPr bwMode="auto">
          <a:xfrm>
            <a:off x="685800" y="1417638"/>
            <a:ext cx="7772400" cy="518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2800" dirty="0">
                <a:solidFill>
                  <a:srgbClr val="FFFF00"/>
                </a:solidFill>
              </a:rPr>
              <a:t>Runner on base – NOT OUT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800" dirty="0">
                <a:solidFill>
                  <a:srgbClr val="FFFF00"/>
                </a:solidFill>
              </a:rPr>
              <a:t>Before touching or passing an infielder</a:t>
            </a:r>
          </a:p>
          <a:p>
            <a:pPr marL="1257300" lvl="2" indent="-209550" eaLnBrk="0" hangingPunct="0">
              <a:lnSpc>
                <a:spcPct val="150000"/>
              </a:lnSpc>
              <a:buFontTx/>
              <a:buChar char="•"/>
            </a:pPr>
            <a:r>
              <a:rPr lang="en-US" sz="2800" dirty="0">
                <a:solidFill>
                  <a:srgbClr val="FFFF00"/>
                </a:solidFill>
              </a:rPr>
              <a:t>Dead ball – TIME</a:t>
            </a:r>
          </a:p>
          <a:p>
            <a:pPr marL="1257300" lvl="2" indent="-209550" eaLnBrk="0" hangingPunct="0">
              <a:lnSpc>
                <a:spcPct val="150000"/>
              </a:lnSpc>
              <a:buFontTx/>
              <a:buChar char="•"/>
            </a:pPr>
            <a:r>
              <a:rPr lang="en-US" sz="2800" dirty="0">
                <a:solidFill>
                  <a:srgbClr val="FFFF00"/>
                </a:solidFill>
              </a:rPr>
              <a:t>BR awarded 1</a:t>
            </a:r>
            <a:r>
              <a:rPr lang="en-US" sz="2800" baseline="30000" dirty="0">
                <a:solidFill>
                  <a:srgbClr val="FFFF00"/>
                </a:solidFill>
              </a:rPr>
              <a:t>st</a:t>
            </a:r>
          </a:p>
          <a:p>
            <a:pPr marL="1257300" lvl="2" indent="-209550" eaLnBrk="0" hangingPunct="0">
              <a:lnSpc>
                <a:spcPct val="150000"/>
              </a:lnSpc>
              <a:buFontTx/>
              <a:buChar char="•"/>
            </a:pPr>
            <a:r>
              <a:rPr lang="en-US" sz="2800" dirty="0">
                <a:solidFill>
                  <a:srgbClr val="FFFF00"/>
                </a:solidFill>
              </a:rPr>
              <a:t>Runners return to previous base, unless forced to advance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800" dirty="0">
                <a:solidFill>
                  <a:srgbClr val="FFFF00"/>
                </a:solidFill>
              </a:rPr>
              <a:t>After touching or passing an infielder</a:t>
            </a:r>
          </a:p>
          <a:p>
            <a:pPr marL="1257300" lvl="2" indent="-209550" eaLnBrk="0" hangingPunct="0">
              <a:lnSpc>
                <a:spcPct val="150000"/>
              </a:lnSpc>
              <a:buFontTx/>
              <a:buChar char="•"/>
            </a:pPr>
            <a:r>
              <a:rPr lang="en-US" sz="2800" dirty="0">
                <a:solidFill>
                  <a:srgbClr val="FFFF00"/>
                </a:solidFill>
              </a:rPr>
              <a:t>Live ball, in play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60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Hit by Batted Ball</a:t>
            </a:r>
          </a:p>
        </p:txBody>
      </p:sp>
    </p:spTree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>
                <a:solidFill>
                  <a:srgbClr val="FFFF00"/>
                </a:solidFill>
              </a:rPr>
              <a:t>Hit by batted ball</a:t>
            </a:r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228600" y="917575"/>
            <a:ext cx="8610600" cy="586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2800" dirty="0">
                <a:solidFill>
                  <a:srgbClr val="FFFF00"/>
                </a:solidFill>
              </a:rPr>
              <a:t>Runner not on base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800">
                <a:solidFill>
                  <a:srgbClr val="FFFF00"/>
                </a:solidFill>
              </a:rPr>
              <a:t>Before an </a:t>
            </a:r>
            <a:r>
              <a:rPr lang="en-US" sz="2800" dirty="0">
                <a:solidFill>
                  <a:srgbClr val="FFFF00"/>
                </a:solidFill>
              </a:rPr>
              <a:t>infielder has a chance to make play</a:t>
            </a:r>
          </a:p>
          <a:p>
            <a:pPr marL="1257300" lvl="2" indent="-209550" eaLnBrk="0" hangingPunct="0">
              <a:lnSpc>
                <a:spcPct val="150000"/>
              </a:lnSpc>
              <a:buFontTx/>
              <a:buChar char="•"/>
            </a:pPr>
            <a:r>
              <a:rPr lang="en-US" sz="2800" dirty="0">
                <a:solidFill>
                  <a:srgbClr val="FFFF00"/>
                </a:solidFill>
              </a:rPr>
              <a:t>Dead ball, runner OUT, INTERFERENCE</a:t>
            </a:r>
          </a:p>
          <a:p>
            <a:pPr marL="1257300" lvl="2" indent="-209550" eaLnBrk="0" hangingPunct="0">
              <a:lnSpc>
                <a:spcPct val="150000"/>
              </a:lnSpc>
              <a:buFontTx/>
              <a:buChar char="•"/>
            </a:pPr>
            <a:r>
              <a:rPr lang="en-US" sz="2800" dirty="0">
                <a:solidFill>
                  <a:srgbClr val="FFFF00"/>
                </a:solidFill>
              </a:rPr>
              <a:t>BR awarded 1</a:t>
            </a:r>
            <a:r>
              <a:rPr lang="en-US" sz="2800" baseline="30000" dirty="0">
                <a:solidFill>
                  <a:srgbClr val="FFFF00"/>
                </a:solidFill>
              </a:rPr>
              <a:t>st</a:t>
            </a:r>
            <a:r>
              <a:rPr lang="en-US" sz="2800" dirty="0">
                <a:solidFill>
                  <a:srgbClr val="FFFF00"/>
                </a:solidFill>
              </a:rPr>
              <a:t>, others return to base last touched.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2800" dirty="0">
                <a:solidFill>
                  <a:srgbClr val="FFFF00"/>
                </a:solidFill>
              </a:rPr>
              <a:t>Ball touched infielder before hitting runner OR passed an infielder and another fielder does not have chance to make play</a:t>
            </a:r>
          </a:p>
          <a:p>
            <a:pPr marL="1257300" lvl="2" indent="-209550" eaLnBrk="0" hangingPunct="0">
              <a:lnSpc>
                <a:spcPct val="150000"/>
              </a:lnSpc>
              <a:buFontTx/>
              <a:buChar char="•"/>
            </a:pPr>
            <a:r>
              <a:rPr lang="en-US" sz="2800" dirty="0">
                <a:solidFill>
                  <a:srgbClr val="FFFF00"/>
                </a:solidFill>
              </a:rPr>
              <a:t>Not out, live ball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143000" y="1660525"/>
            <a:ext cx="800100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>
                <a:solidFill>
                  <a:srgbClr val="FFFF00"/>
                </a:solidFill>
              </a:rPr>
              <a:t>Less than 2 outs</a:t>
            </a:r>
            <a:endParaRPr lang="en-US" sz="2400">
              <a:latin typeface="Times New Roman" pitchFamily="18" charset="0"/>
            </a:endParaRP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>
                <a:solidFill>
                  <a:srgbClr val="FFFF00"/>
                </a:solidFill>
              </a:rPr>
              <a:t>Runners at (1</a:t>
            </a:r>
            <a:r>
              <a:rPr lang="en-US" sz="3000" baseline="30000">
                <a:solidFill>
                  <a:srgbClr val="FFFF00"/>
                </a:solidFill>
              </a:rPr>
              <a:t>st</a:t>
            </a:r>
            <a:r>
              <a:rPr lang="en-US" sz="3000">
                <a:solidFill>
                  <a:srgbClr val="FFFF00"/>
                </a:solidFill>
              </a:rPr>
              <a:t> &amp; 2</a:t>
            </a:r>
            <a:r>
              <a:rPr lang="en-US" sz="3000" baseline="30000">
                <a:solidFill>
                  <a:srgbClr val="FFFF00"/>
                </a:solidFill>
              </a:rPr>
              <a:t>nd</a:t>
            </a:r>
            <a:r>
              <a:rPr lang="en-US" sz="3000">
                <a:solidFill>
                  <a:srgbClr val="FFFF00"/>
                </a:solidFill>
              </a:rPr>
              <a:t>) or (1</a:t>
            </a:r>
            <a:r>
              <a:rPr lang="en-US" sz="3000" baseline="30000">
                <a:solidFill>
                  <a:srgbClr val="FFFF00"/>
                </a:solidFill>
              </a:rPr>
              <a:t>st</a:t>
            </a:r>
            <a:r>
              <a:rPr lang="en-US" sz="3000">
                <a:solidFill>
                  <a:srgbClr val="FFFF00"/>
                </a:solidFill>
              </a:rPr>
              <a:t>, 2</a:t>
            </a:r>
            <a:r>
              <a:rPr lang="en-US" sz="3000" baseline="30000">
                <a:solidFill>
                  <a:srgbClr val="FFFF00"/>
                </a:solidFill>
              </a:rPr>
              <a:t>nd</a:t>
            </a:r>
            <a:r>
              <a:rPr lang="en-US" sz="3000">
                <a:solidFill>
                  <a:srgbClr val="FFFF00"/>
                </a:solidFill>
              </a:rPr>
              <a:t> &amp; 3</a:t>
            </a:r>
            <a:r>
              <a:rPr lang="en-US" sz="3000" baseline="30000">
                <a:solidFill>
                  <a:srgbClr val="FFFF00"/>
                </a:solidFill>
              </a:rPr>
              <a:t>rd</a:t>
            </a:r>
            <a:r>
              <a:rPr lang="en-US" sz="3000">
                <a:solidFill>
                  <a:srgbClr val="FFFF00"/>
                </a:solidFill>
              </a:rPr>
              <a:t>)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>
                <a:solidFill>
                  <a:srgbClr val="FFFF00"/>
                </a:solidFill>
              </a:rPr>
              <a:t>Batter is automatically out if ball is Fair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>
                <a:solidFill>
                  <a:srgbClr val="FFFF00"/>
                </a:solidFill>
              </a:rPr>
              <a:t>If ball goes foul, treat it as foul ball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>
                <a:solidFill>
                  <a:srgbClr val="FFFF00"/>
                </a:solidFill>
              </a:rPr>
              <a:t>Live ball, runners may advance at their own discretion  (not dead ball)</a:t>
            </a:r>
            <a:endParaRPr lang="en-US" sz="2400">
              <a:latin typeface="Times New Roman" pitchFamily="18" charset="0"/>
            </a:endParaRPr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241300" y="3581400"/>
          <a:ext cx="1130300" cy="318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395000" imgH="3926880" progId="">
                  <p:embed/>
                </p:oleObj>
              </mc:Choice>
              <mc:Fallback>
                <p:oleObj name="Clip" r:id="rId2" imgW="1395000" imgH="392688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" y="3581400"/>
                        <a:ext cx="1130300" cy="318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62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Infield Fly</a:t>
            </a:r>
          </a:p>
        </p:txBody>
      </p:sp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0" y="1600200"/>
            <a:ext cx="9144000" cy="509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40000"/>
              </a:lnSpc>
              <a:buFontTx/>
              <a:buChar char="•"/>
            </a:pPr>
            <a:r>
              <a:rPr lang="en-US" sz="2900" dirty="0">
                <a:solidFill>
                  <a:srgbClr val="FFFF00"/>
                </a:solidFill>
              </a:rPr>
              <a:t>Less than 2 outs</a:t>
            </a:r>
            <a:endParaRPr lang="en-US" sz="2900" dirty="0">
              <a:latin typeface="Times New Roman" pitchFamily="18" charset="0"/>
            </a:endParaRPr>
          </a:p>
          <a:p>
            <a:pPr marL="381000" indent="-381000" eaLnBrk="0" hangingPunct="0">
              <a:lnSpc>
                <a:spcPct val="140000"/>
              </a:lnSpc>
              <a:buFontTx/>
              <a:buChar char="•"/>
            </a:pPr>
            <a:r>
              <a:rPr lang="en-US" sz="2900" dirty="0">
                <a:solidFill>
                  <a:srgbClr val="FFFF00"/>
                </a:solidFill>
              </a:rPr>
              <a:t>Runners at (1</a:t>
            </a:r>
            <a:r>
              <a:rPr lang="en-US" sz="2900" baseline="30000" dirty="0">
                <a:solidFill>
                  <a:srgbClr val="FFFF00"/>
                </a:solidFill>
              </a:rPr>
              <a:t>st</a:t>
            </a:r>
            <a:r>
              <a:rPr lang="en-US" sz="2900" dirty="0">
                <a:solidFill>
                  <a:srgbClr val="FFFF00"/>
                </a:solidFill>
              </a:rPr>
              <a:t>), (1</a:t>
            </a:r>
            <a:r>
              <a:rPr lang="en-US" sz="2900" baseline="30000" dirty="0">
                <a:solidFill>
                  <a:srgbClr val="FFFF00"/>
                </a:solidFill>
              </a:rPr>
              <a:t>st</a:t>
            </a:r>
            <a:r>
              <a:rPr lang="en-US" sz="2900" dirty="0">
                <a:solidFill>
                  <a:srgbClr val="FFFF00"/>
                </a:solidFill>
              </a:rPr>
              <a:t> &amp; 2</a:t>
            </a:r>
            <a:r>
              <a:rPr lang="en-US" sz="2900" baseline="30000" dirty="0">
                <a:solidFill>
                  <a:srgbClr val="FFFF00"/>
                </a:solidFill>
              </a:rPr>
              <a:t>nd</a:t>
            </a:r>
            <a:r>
              <a:rPr lang="en-US" sz="2900" dirty="0">
                <a:solidFill>
                  <a:srgbClr val="FFFF00"/>
                </a:solidFill>
              </a:rPr>
              <a:t>), (1</a:t>
            </a:r>
            <a:r>
              <a:rPr lang="en-US" sz="2900" baseline="30000" dirty="0">
                <a:solidFill>
                  <a:srgbClr val="FFFF00"/>
                </a:solidFill>
              </a:rPr>
              <a:t>st</a:t>
            </a:r>
            <a:r>
              <a:rPr lang="en-US" sz="2900" dirty="0">
                <a:solidFill>
                  <a:srgbClr val="FFFF00"/>
                </a:solidFill>
              </a:rPr>
              <a:t> &amp; 3</a:t>
            </a:r>
            <a:r>
              <a:rPr lang="en-US" sz="2900" baseline="30000" dirty="0">
                <a:solidFill>
                  <a:srgbClr val="FFFF00"/>
                </a:solidFill>
              </a:rPr>
              <a:t>rd</a:t>
            </a:r>
            <a:r>
              <a:rPr lang="en-US" sz="2900" dirty="0">
                <a:solidFill>
                  <a:srgbClr val="FFFF00"/>
                </a:solidFill>
              </a:rPr>
              <a:t>), (1</a:t>
            </a:r>
            <a:r>
              <a:rPr lang="en-US" sz="2900" baseline="30000" dirty="0">
                <a:solidFill>
                  <a:srgbClr val="FFFF00"/>
                </a:solidFill>
              </a:rPr>
              <a:t>st</a:t>
            </a:r>
            <a:r>
              <a:rPr lang="en-US" sz="2900" dirty="0">
                <a:solidFill>
                  <a:srgbClr val="FFFF00"/>
                </a:solidFill>
              </a:rPr>
              <a:t>, 2</a:t>
            </a:r>
            <a:r>
              <a:rPr lang="en-US" sz="2900" baseline="30000" dirty="0">
                <a:solidFill>
                  <a:srgbClr val="FFFF00"/>
                </a:solidFill>
              </a:rPr>
              <a:t>nd</a:t>
            </a:r>
            <a:r>
              <a:rPr lang="en-US" sz="2900" dirty="0">
                <a:solidFill>
                  <a:srgbClr val="FFFF00"/>
                </a:solidFill>
              </a:rPr>
              <a:t> &amp; 3</a:t>
            </a:r>
            <a:r>
              <a:rPr lang="en-US" sz="2900" baseline="30000" dirty="0">
                <a:solidFill>
                  <a:srgbClr val="FFFF00"/>
                </a:solidFill>
              </a:rPr>
              <a:t>rd</a:t>
            </a:r>
            <a:r>
              <a:rPr lang="en-US" sz="2900" dirty="0">
                <a:solidFill>
                  <a:srgbClr val="FFFF00"/>
                </a:solidFill>
              </a:rPr>
              <a:t>)</a:t>
            </a:r>
          </a:p>
          <a:p>
            <a:pPr marL="381000" indent="-381000" eaLnBrk="0" hangingPunct="0">
              <a:lnSpc>
                <a:spcPct val="140000"/>
              </a:lnSpc>
              <a:buFontTx/>
              <a:buChar char="•"/>
            </a:pPr>
            <a:r>
              <a:rPr lang="en-US" sz="2900" dirty="0">
                <a:solidFill>
                  <a:srgbClr val="FFFF00"/>
                </a:solidFill>
              </a:rPr>
              <a:t>Fielder intentionally drops a fair fly ball / line drive which can be caught by an infielder with </a:t>
            </a:r>
            <a:br>
              <a:rPr lang="en-US" sz="2900" dirty="0">
                <a:solidFill>
                  <a:srgbClr val="FFFF00"/>
                </a:solidFill>
              </a:rPr>
            </a:br>
            <a:r>
              <a:rPr lang="en-US" sz="2900" dirty="0">
                <a:solidFill>
                  <a:srgbClr val="FFFF00"/>
                </a:solidFill>
              </a:rPr>
              <a:t>ordinary effort</a:t>
            </a:r>
          </a:p>
          <a:p>
            <a:pPr marL="381000" indent="-381000" eaLnBrk="0" hangingPunct="0">
              <a:lnSpc>
                <a:spcPct val="140000"/>
              </a:lnSpc>
              <a:buFontTx/>
              <a:buChar char="•"/>
            </a:pPr>
            <a:r>
              <a:rPr lang="en-US" sz="2900" dirty="0">
                <a:solidFill>
                  <a:srgbClr val="FFFF00"/>
                </a:solidFill>
              </a:rPr>
              <a:t>Batter is out</a:t>
            </a:r>
          </a:p>
          <a:p>
            <a:pPr marL="381000" indent="-381000" eaLnBrk="0" hangingPunct="0">
              <a:lnSpc>
                <a:spcPct val="140000"/>
              </a:lnSpc>
              <a:buFontTx/>
              <a:buChar char="•"/>
            </a:pPr>
            <a:r>
              <a:rPr lang="en-US" sz="2900" dirty="0">
                <a:solidFill>
                  <a:srgbClr val="FFFF00"/>
                </a:solidFill>
              </a:rPr>
              <a:t>Ball is dead</a:t>
            </a:r>
          </a:p>
          <a:p>
            <a:pPr marL="381000" indent="-381000" eaLnBrk="0" hangingPunct="0">
              <a:lnSpc>
                <a:spcPct val="140000"/>
              </a:lnSpc>
              <a:buFontTx/>
              <a:buChar char="•"/>
            </a:pPr>
            <a:r>
              <a:rPr lang="en-US" sz="2900" dirty="0">
                <a:solidFill>
                  <a:srgbClr val="FFFF00"/>
                </a:solidFill>
              </a:rPr>
              <a:t>Runners return to last base touched at time of pitch</a:t>
            </a:r>
          </a:p>
        </p:txBody>
      </p:sp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7238" y="3733800"/>
            <a:ext cx="173196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63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Intentionally Dropped Ball</a:t>
            </a:r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956" name="Group 140"/>
          <p:cNvGraphicFramePr>
            <a:graphicFrameLocks noGrp="1"/>
          </p:cNvGraphicFramePr>
          <p:nvPr/>
        </p:nvGraphicFramePr>
        <p:xfrm>
          <a:off x="381000" y="244475"/>
          <a:ext cx="8458200" cy="6386830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IFF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IDB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Outs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&lt;2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&lt;2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Runners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(1,2); (1,2,3)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(1); (1,2); (1,3); (1,2,3)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Hit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Fly ball over IF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Pop up OR line drive in IF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Dead/Live ball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Live ball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Dead ball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Runners advance?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Runners advance at own risk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Runners may not advance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Fielder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Ball does not need to touch fielder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Must touch ball &amp; intentionally drop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609600" y="152400"/>
            <a:ext cx="79248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dirty="0">
                <a:solidFill>
                  <a:srgbClr val="FFFF00"/>
                </a:solidFill>
              </a:rPr>
              <a:t>Infield Fly &amp; </a:t>
            </a:r>
            <a:br>
              <a:rPr lang="en-US" sz="4400" dirty="0">
                <a:solidFill>
                  <a:srgbClr val="FFFF00"/>
                </a:solidFill>
              </a:rPr>
            </a:br>
            <a:r>
              <a:rPr lang="en-US" sz="4400" dirty="0">
                <a:solidFill>
                  <a:srgbClr val="FFFF00"/>
                </a:solidFill>
              </a:rPr>
              <a:t>Intentionally Dropped Ball?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0" y="1905000"/>
            <a:ext cx="5105400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In a situation where both IFF &amp; IDB can apply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If an Infield Fly is ruled, it has precedence over an intentionally dropped ball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endParaRPr lang="en-US" sz="2400" dirty="0">
              <a:latin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5942" y="1600200"/>
            <a:ext cx="3735658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457200" y="1752600"/>
            <a:ext cx="8229600" cy="429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Alternating batters are allowed </a:t>
            </a:r>
          </a:p>
          <a:p>
            <a:pPr marL="857250" lvl="1" indent="-28575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When there are too many male batters to be put into the lineup</a:t>
            </a:r>
          </a:p>
          <a:p>
            <a:pPr marL="857250" lvl="1" indent="-28575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Example: 14 males &amp; 3 females on a team</a:t>
            </a:r>
          </a:p>
          <a:p>
            <a:pPr marL="857250" lvl="1" indent="-28575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Can only have 9 male spots in the line-up</a:t>
            </a:r>
          </a:p>
          <a:p>
            <a:pPr marL="857250" lvl="1" indent="-28575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All 14 male batters can be in the line-up; some as alternating batters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66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Alternating Batters</a:t>
            </a:r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Text Box 3"/>
          <p:cNvSpPr txBox="1">
            <a:spLocks noChangeArrowheads="1"/>
          </p:cNvSpPr>
          <p:nvPr/>
        </p:nvSpPr>
        <p:spPr bwMode="auto">
          <a:xfrm>
            <a:off x="609600" y="3810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dirty="0">
                <a:solidFill>
                  <a:srgbClr val="FFFF00"/>
                </a:solidFill>
              </a:rPr>
              <a:t>Alternating Batters</a:t>
            </a:r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457200" y="1295400"/>
            <a:ext cx="82296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M1 / M10</a:t>
            </a:r>
          </a:p>
          <a:p>
            <a:pPr marL="381000" indent="-381000" eaLnBrk="0" hangingPunct="0"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M2 / M11</a:t>
            </a:r>
          </a:p>
          <a:p>
            <a:pPr marL="381000" indent="-381000" eaLnBrk="0" hangingPunct="0"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M3 / M12</a:t>
            </a:r>
          </a:p>
          <a:p>
            <a:pPr marL="381000" indent="-381000" eaLnBrk="0" hangingPunct="0"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F1</a:t>
            </a:r>
          </a:p>
          <a:p>
            <a:pPr marL="381000" indent="-381000" eaLnBrk="0" hangingPunct="0"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M4 / M13</a:t>
            </a:r>
          </a:p>
          <a:p>
            <a:pPr marL="381000" indent="-381000" eaLnBrk="0" hangingPunct="0"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M5</a:t>
            </a:r>
          </a:p>
          <a:p>
            <a:pPr marL="381000" indent="-381000" eaLnBrk="0" hangingPunct="0"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M6</a:t>
            </a:r>
          </a:p>
          <a:p>
            <a:pPr marL="381000" indent="-381000" eaLnBrk="0" hangingPunct="0"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F2</a:t>
            </a:r>
          </a:p>
          <a:p>
            <a:pPr marL="381000" indent="-381000" eaLnBrk="0" hangingPunct="0"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M7 / M14</a:t>
            </a:r>
          </a:p>
          <a:p>
            <a:pPr marL="381000" indent="-381000" eaLnBrk="0" hangingPunct="0"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M8</a:t>
            </a:r>
          </a:p>
          <a:p>
            <a:pPr marL="381000" indent="-381000" eaLnBrk="0" hangingPunct="0"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M9</a:t>
            </a:r>
          </a:p>
          <a:p>
            <a:pPr marL="381000" indent="-381000" eaLnBrk="0" hangingPunct="0">
              <a:buFontTx/>
              <a:buChar char="•"/>
            </a:pPr>
            <a:r>
              <a:rPr lang="en-CA" sz="2800" dirty="0">
                <a:solidFill>
                  <a:srgbClr val="FFFF00"/>
                </a:solidFill>
              </a:rPr>
              <a:t>F3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429000" y="1676400"/>
            <a:ext cx="5410200" cy="4293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Only for male batters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Only when there are too many male batters for the </a:t>
            </a:r>
            <a:r>
              <a:rPr lang="en-CA" sz="3000" dirty="0" err="1">
                <a:solidFill>
                  <a:srgbClr val="FFFF00"/>
                </a:solidFill>
              </a:rPr>
              <a:t>female:male</a:t>
            </a:r>
            <a:r>
              <a:rPr lang="en-CA" sz="3000" dirty="0">
                <a:solidFill>
                  <a:srgbClr val="FFFF00"/>
                </a:solidFill>
              </a:rPr>
              <a:t> ratio of 1:3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The two players sharing a batting spot must alternate at-bats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Text Box 3"/>
          <p:cNvSpPr txBox="1">
            <a:spLocks noChangeArrowheads="1"/>
          </p:cNvSpPr>
          <p:nvPr/>
        </p:nvSpPr>
        <p:spPr bwMode="auto">
          <a:xfrm>
            <a:off x="609600" y="3810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dirty="0">
                <a:solidFill>
                  <a:srgbClr val="FFFF00"/>
                </a:solidFill>
              </a:rPr>
              <a:t>Alternating Batters</a:t>
            </a:r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457200" y="1287988"/>
            <a:ext cx="8229600" cy="4831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Must notify umpires &amp; other team of alternating batters prior to start of the game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Two batters who alternate turns may also take the field in the same inning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No alternating batter may bat two consecutive at-bats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If the other batter is absent, and is not there for their turn to bat, then an out is recorded.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8534400" cy="4833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Substitute runners for injured batters are allowed after the batter makes it to 1st and the play is over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Maximum of 3 and substitute can be any eligible player of the same sex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Cannot be used as a substitute runner again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The injured batter need not be removed from the game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69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Injuries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609600" y="1600200"/>
            <a:ext cx="7924800" cy="336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Complete game = 8 innings</a:t>
            </a:r>
          </a:p>
          <a:p>
            <a:pPr marL="914400" lvl="1" indent="-3429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7½ if home team winning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If game shortened (</a:t>
            </a:r>
            <a:r>
              <a:rPr lang="en-US" sz="3000" dirty="0" err="1">
                <a:solidFill>
                  <a:srgbClr val="FFFF00"/>
                </a:solidFill>
              </a:rPr>
              <a:t>ie</a:t>
            </a:r>
            <a:r>
              <a:rPr lang="en-US" sz="3000" dirty="0">
                <a:solidFill>
                  <a:srgbClr val="FFFF00"/>
                </a:solidFill>
              </a:rPr>
              <a:t> weather, not enough time), 5 completed innings considered complete</a:t>
            </a:r>
          </a:p>
          <a:p>
            <a:pPr marL="914400" lvl="1" indent="-3429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4½ if home team winning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Timing of Game</a:t>
            </a:r>
          </a:p>
        </p:txBody>
      </p:sp>
    </p:spTree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8534400" cy="183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If the scheduled batter is on base due a substitution and there are no substitutions remaining, the batter will be called out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70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Injuries</a:t>
            </a:r>
          </a:p>
        </p:txBody>
      </p:sp>
    </p:spTree>
    <p:extLst>
      <p:ext uri="{BB962C8B-B14F-4D97-AF65-F5344CB8AC3E}">
        <p14:creationId xmlns:p14="http://schemas.microsoft.com/office/powerpoint/2010/main" val="1315284090"/>
      </p:ext>
    </p:extLst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Text Box 3"/>
          <p:cNvSpPr txBox="1">
            <a:spLocks noChangeArrowheads="1"/>
          </p:cNvSpPr>
          <p:nvPr/>
        </p:nvSpPr>
        <p:spPr bwMode="auto">
          <a:xfrm>
            <a:off x="609600" y="76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>
                <a:solidFill>
                  <a:srgbClr val="FFFF00"/>
                </a:solidFill>
              </a:rPr>
              <a:t>Injuries</a:t>
            </a:r>
          </a:p>
        </p:txBody>
      </p:sp>
      <p:sp>
        <p:nvSpPr>
          <p:cNvPr id="142340" name="Text Box 4"/>
          <p:cNvSpPr txBox="1">
            <a:spLocks noChangeArrowheads="1"/>
          </p:cNvSpPr>
          <p:nvPr/>
        </p:nvSpPr>
        <p:spPr bwMode="auto">
          <a:xfrm>
            <a:off x="304800" y="762000"/>
            <a:ext cx="8534400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If an injured player needs to be removed from the line-up, you may:</a:t>
            </a:r>
          </a:p>
          <a:p>
            <a:pPr marL="971550" lvl="1" indent="-514350" eaLnBrk="0" hangingPunct="0">
              <a:lnSpc>
                <a:spcPct val="130000"/>
              </a:lnSpc>
              <a:buFont typeface="+mj-lt"/>
              <a:buAutoNum type="arabicPeriod"/>
            </a:pPr>
            <a:r>
              <a:rPr lang="en-CA" sz="3000" dirty="0">
                <a:solidFill>
                  <a:srgbClr val="FFFF00"/>
                </a:solidFill>
              </a:rPr>
              <a:t>Replace him/her with a substitute who is:</a:t>
            </a:r>
          </a:p>
          <a:p>
            <a:pPr marL="1428750" lvl="2" indent="-514350" eaLnBrk="0" hangingPunct="0">
              <a:lnSpc>
                <a:spcPct val="130000"/>
              </a:lnSpc>
              <a:buFont typeface="Arial" pitchFamily="34" charset="0"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Of same gender</a:t>
            </a:r>
          </a:p>
          <a:p>
            <a:pPr marL="1428750" lvl="2" indent="-514350" eaLnBrk="0" hangingPunct="0">
              <a:lnSpc>
                <a:spcPct val="130000"/>
              </a:lnSpc>
              <a:buFont typeface="Arial" pitchFamily="34" charset="0"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A registered player of the team</a:t>
            </a:r>
          </a:p>
          <a:p>
            <a:pPr marL="1428750" lvl="2" indent="-514350" eaLnBrk="0" hangingPunct="0">
              <a:lnSpc>
                <a:spcPct val="130000"/>
              </a:lnSpc>
              <a:buFont typeface="Arial" pitchFamily="34" charset="0"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Not in active line-up</a:t>
            </a:r>
          </a:p>
          <a:p>
            <a:pPr marL="971550" lvl="1" indent="-514350" eaLnBrk="0" hangingPunct="0">
              <a:lnSpc>
                <a:spcPct val="130000"/>
              </a:lnSpc>
              <a:buFont typeface="+mj-lt"/>
              <a:buAutoNum type="arabicPeriod" startAt="2"/>
            </a:pPr>
            <a:r>
              <a:rPr lang="en-CA" sz="3000" dirty="0">
                <a:solidFill>
                  <a:srgbClr val="FFFF00"/>
                </a:solidFill>
              </a:rPr>
              <a:t>Remove the injured player from the line up</a:t>
            </a:r>
          </a:p>
          <a:p>
            <a:pPr marL="1333500" lvl="2" indent="-28575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If the M/F ratio will not be upset</a:t>
            </a:r>
          </a:p>
          <a:p>
            <a:pPr marL="1905000" lvl="3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The at-bat will be skipped</a:t>
            </a:r>
          </a:p>
          <a:p>
            <a:pPr marL="1905000" lvl="3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It is not an automatic out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Text Box 3"/>
          <p:cNvSpPr txBox="1">
            <a:spLocks noChangeArrowheads="1"/>
          </p:cNvSpPr>
          <p:nvPr/>
        </p:nvSpPr>
        <p:spPr bwMode="auto">
          <a:xfrm>
            <a:off x="609600" y="457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>
                <a:solidFill>
                  <a:srgbClr val="FFFF00"/>
                </a:solidFill>
              </a:rPr>
              <a:t>Injuries</a:t>
            </a:r>
          </a:p>
        </p:txBody>
      </p:sp>
      <p:sp>
        <p:nvSpPr>
          <p:cNvPr id="142340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8534400" cy="3093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If the injured player who needs to be removed is currently sharing a line-up spot with another player:</a:t>
            </a:r>
          </a:p>
          <a:p>
            <a:pPr marL="971550" lvl="1" indent="-514350" eaLnBrk="0" hangingPunct="0">
              <a:lnSpc>
                <a:spcPct val="130000"/>
              </a:lnSpc>
              <a:buFont typeface="Arial" pitchFamily="34" charset="0"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The other alternating batter can assume the remaining at-bats of the game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609600" y="457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>
                <a:solidFill>
                  <a:srgbClr val="FFFF00"/>
                </a:solidFill>
              </a:rPr>
              <a:t>Injuries</a:t>
            </a:r>
          </a:p>
        </p:txBody>
      </p:sp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304800" y="1295400"/>
            <a:ext cx="8534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If the injured player is a female, and removing her from the line-up will upset the M/F ratio:</a:t>
            </a:r>
          </a:p>
          <a:p>
            <a:pPr marL="857250" lvl="1" indent="-28575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A batting order is set up for the injured player's spot</a:t>
            </a:r>
          </a:p>
          <a:p>
            <a:pPr marL="857250" lvl="1" indent="-285750" eaLnBrk="0" hangingPunct="0">
              <a:lnSpc>
                <a:spcPct val="13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This consists of the remaining females in the line-up starting with the female who hits previous to the injured, in the order opposite to that on the current line-up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  <p:transition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Text Box 3"/>
          <p:cNvSpPr txBox="1">
            <a:spLocks noChangeArrowheads="1"/>
          </p:cNvSpPr>
          <p:nvPr/>
        </p:nvSpPr>
        <p:spPr bwMode="auto">
          <a:xfrm>
            <a:off x="1219200" y="1787525"/>
            <a:ext cx="3048000" cy="4819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120000"/>
              </a:lnSpc>
            </a:pPr>
            <a:r>
              <a:rPr lang="en-US" sz="3200">
                <a:solidFill>
                  <a:srgbClr val="FFFF00"/>
                </a:solidFill>
              </a:rPr>
              <a:t>M1,M2,M3</a:t>
            </a:r>
          </a:p>
          <a:p>
            <a:pPr algn="ctr" eaLnBrk="0" hangingPunct="0">
              <a:lnSpc>
                <a:spcPct val="120000"/>
              </a:lnSpc>
            </a:pPr>
            <a:r>
              <a:rPr lang="en-US" sz="3200">
                <a:solidFill>
                  <a:srgbClr val="FFFF00"/>
                </a:solidFill>
              </a:rPr>
              <a:t>F1</a:t>
            </a:r>
          </a:p>
          <a:p>
            <a:pPr algn="ctr" eaLnBrk="0" hangingPunct="0">
              <a:lnSpc>
                <a:spcPct val="120000"/>
              </a:lnSpc>
            </a:pPr>
            <a:r>
              <a:rPr lang="en-US" sz="3200">
                <a:solidFill>
                  <a:srgbClr val="FFFF00"/>
                </a:solidFill>
              </a:rPr>
              <a:t>M4,M5,M6</a:t>
            </a:r>
          </a:p>
          <a:p>
            <a:pPr algn="ctr" eaLnBrk="0" hangingPunct="0">
              <a:lnSpc>
                <a:spcPct val="120000"/>
              </a:lnSpc>
            </a:pPr>
            <a:r>
              <a:rPr lang="en-US" sz="3200">
                <a:solidFill>
                  <a:srgbClr val="FFFF00"/>
                </a:solidFill>
              </a:rPr>
              <a:t>F2</a:t>
            </a:r>
          </a:p>
          <a:p>
            <a:pPr algn="ctr" eaLnBrk="0" hangingPunct="0">
              <a:lnSpc>
                <a:spcPct val="120000"/>
              </a:lnSpc>
            </a:pPr>
            <a:r>
              <a:rPr lang="en-US" sz="3200">
                <a:solidFill>
                  <a:srgbClr val="FFFF00"/>
                </a:solidFill>
              </a:rPr>
              <a:t>M7,M8,M9</a:t>
            </a:r>
          </a:p>
          <a:p>
            <a:pPr algn="ctr" eaLnBrk="0" hangingPunct="0">
              <a:lnSpc>
                <a:spcPct val="120000"/>
              </a:lnSpc>
            </a:pPr>
            <a:r>
              <a:rPr lang="en-US" sz="3200">
                <a:solidFill>
                  <a:srgbClr val="FFFF00"/>
                </a:solidFill>
              </a:rPr>
              <a:t>F3</a:t>
            </a:r>
          </a:p>
          <a:p>
            <a:pPr algn="ctr" eaLnBrk="0" hangingPunct="0">
              <a:lnSpc>
                <a:spcPct val="120000"/>
              </a:lnSpc>
            </a:pPr>
            <a:r>
              <a:rPr lang="en-US" sz="3200">
                <a:solidFill>
                  <a:srgbClr val="FFFF00"/>
                </a:solidFill>
              </a:rPr>
              <a:t>M10,M11,M12</a:t>
            </a:r>
          </a:p>
          <a:p>
            <a:pPr algn="ctr" eaLnBrk="0" hangingPunct="0">
              <a:lnSpc>
                <a:spcPct val="120000"/>
              </a:lnSpc>
            </a:pPr>
            <a:r>
              <a:rPr lang="en-US" sz="3200">
                <a:solidFill>
                  <a:srgbClr val="FFFF00"/>
                </a:solidFill>
              </a:rPr>
              <a:t>F4</a:t>
            </a:r>
          </a:p>
        </p:txBody>
      </p:sp>
      <p:sp>
        <p:nvSpPr>
          <p:cNvPr id="144388" name="Line 4"/>
          <p:cNvSpPr>
            <a:spLocks noChangeShapeType="1"/>
          </p:cNvSpPr>
          <p:nvPr/>
        </p:nvSpPr>
        <p:spPr bwMode="auto">
          <a:xfrm>
            <a:off x="1524000" y="5105400"/>
            <a:ext cx="4114800" cy="0"/>
          </a:xfrm>
          <a:prstGeom prst="line">
            <a:avLst/>
          </a:prstGeom>
          <a:noFill/>
          <a:ln w="88900">
            <a:solidFill>
              <a:schemeClr val="bg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4389" name="Text Box 5"/>
          <p:cNvSpPr txBox="1">
            <a:spLocks noChangeArrowheads="1"/>
          </p:cNvSpPr>
          <p:nvPr/>
        </p:nvSpPr>
        <p:spPr bwMode="auto">
          <a:xfrm>
            <a:off x="5791200" y="4784725"/>
            <a:ext cx="1447800" cy="1865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en-US" sz="3200">
                <a:solidFill>
                  <a:srgbClr val="FFFF00"/>
                </a:solidFill>
              </a:rPr>
              <a:t>F2</a:t>
            </a:r>
          </a:p>
          <a:p>
            <a:pPr eaLnBrk="0" hangingPunct="0">
              <a:lnSpc>
                <a:spcPct val="120000"/>
              </a:lnSpc>
            </a:pPr>
            <a:r>
              <a:rPr lang="en-US" sz="3200">
                <a:solidFill>
                  <a:srgbClr val="FFFF00"/>
                </a:solidFill>
              </a:rPr>
              <a:t>F1</a:t>
            </a:r>
          </a:p>
          <a:p>
            <a:pPr eaLnBrk="0" hangingPunct="0">
              <a:lnSpc>
                <a:spcPct val="120000"/>
              </a:lnSpc>
            </a:pPr>
            <a:r>
              <a:rPr lang="en-US" sz="3200">
                <a:solidFill>
                  <a:srgbClr val="FFFF00"/>
                </a:solidFill>
              </a:rPr>
              <a:t>F4 </a:t>
            </a: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609600" y="457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>
                <a:solidFill>
                  <a:srgbClr val="FFFF00"/>
                </a:solidFill>
              </a:rPr>
              <a:t>Injuries</a:t>
            </a:r>
          </a:p>
        </p:txBody>
      </p:sp>
      <p:grpSp>
        <p:nvGrpSpPr>
          <p:cNvPr id="144391" name="Group 7"/>
          <p:cNvGrpSpPr>
            <a:grpSpLocks/>
          </p:cNvGrpSpPr>
          <p:nvPr/>
        </p:nvGrpSpPr>
        <p:grpSpPr bwMode="auto">
          <a:xfrm>
            <a:off x="6477000" y="5143500"/>
            <a:ext cx="692150" cy="1219200"/>
            <a:chOff x="4080" y="3240"/>
            <a:chExt cx="436" cy="768"/>
          </a:xfrm>
        </p:grpSpPr>
        <p:sp>
          <p:nvSpPr>
            <p:cNvPr id="144392" name="Line 8"/>
            <p:cNvSpPr>
              <a:spLocks noChangeShapeType="1"/>
            </p:cNvSpPr>
            <p:nvPr/>
          </p:nvSpPr>
          <p:spPr bwMode="auto">
            <a:xfrm>
              <a:off x="4080" y="3984"/>
              <a:ext cx="43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4393" name="Line 9"/>
            <p:cNvSpPr>
              <a:spLocks noChangeShapeType="1"/>
            </p:cNvSpPr>
            <p:nvPr/>
          </p:nvSpPr>
          <p:spPr bwMode="auto">
            <a:xfrm flipV="1">
              <a:off x="4516" y="3240"/>
              <a:ext cx="0" cy="768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4394" name="Line 10"/>
            <p:cNvSpPr>
              <a:spLocks noChangeShapeType="1"/>
            </p:cNvSpPr>
            <p:nvPr/>
          </p:nvSpPr>
          <p:spPr bwMode="auto">
            <a:xfrm flipH="1">
              <a:off x="4080" y="3264"/>
              <a:ext cx="432" cy="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13" name="TextBox 12"/>
          <p:cNvSpPr txBox="1"/>
          <p:nvPr/>
        </p:nvSpPr>
        <p:spPr>
          <a:xfrm rot="19438405">
            <a:off x="4289477" y="3915356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>
                <a:solidFill>
                  <a:srgbClr val="FFFF00"/>
                </a:solidFill>
              </a:rPr>
              <a:t>INJURED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4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4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4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144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 animBg="1"/>
      <p:bldP spid="144389" grpId="0" build="p" autoUpdateAnimBg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Text Box 3"/>
          <p:cNvSpPr txBox="1">
            <a:spLocks noChangeArrowheads="1"/>
          </p:cNvSpPr>
          <p:nvPr/>
        </p:nvSpPr>
        <p:spPr bwMode="auto">
          <a:xfrm>
            <a:off x="1828800" y="1825625"/>
            <a:ext cx="54864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Sign </a:t>
            </a:r>
            <a:r>
              <a:rPr lang="en-US" sz="3000" dirty="0" err="1">
                <a:solidFill>
                  <a:srgbClr val="FFFF00"/>
                </a:solidFill>
              </a:rPr>
              <a:t>Scoresheets</a:t>
            </a:r>
            <a:endParaRPr lang="en-US" sz="3000" dirty="0">
              <a:solidFill>
                <a:srgbClr val="FFFF00"/>
              </a:solidFill>
            </a:endParaRP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Devotions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Report Score</a:t>
            </a: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C.A.S.E.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75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Post Game</a:t>
            </a:r>
          </a:p>
        </p:txBody>
      </p:sp>
    </p:spTree>
  </p:cSld>
  <p:clrMapOvr>
    <a:masterClrMapping/>
  </p:clrMapOvr>
  <p:transition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Text Box 3"/>
          <p:cNvSpPr txBox="1">
            <a:spLocks noChangeArrowheads="1"/>
          </p:cNvSpPr>
          <p:nvPr/>
        </p:nvSpPr>
        <p:spPr bwMode="auto">
          <a:xfrm>
            <a:off x="609600" y="7620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>
                <a:solidFill>
                  <a:srgbClr val="FFFF00"/>
                </a:solidFill>
              </a:rPr>
              <a:t>Sign Scoresheets</a:t>
            </a:r>
          </a:p>
        </p:txBody>
      </p:sp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1066800" y="2133600"/>
            <a:ext cx="701040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Confirm Score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Award Sportsmanship Points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Note any incidents, loss of Equipment Points, note any runs deducted for incomplete uniforms, etc...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Signature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  <p:transition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B11D4-1F27-E09C-BCD3-3BDF98D88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4B92B9-6F61-73F3-34C5-3246930C2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77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1CB3F8-4F3C-48AB-31FD-C05C3E0085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57400"/>
            <a:ext cx="9144000" cy="2329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03090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609600" y="7620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>
                <a:solidFill>
                  <a:srgbClr val="FFFF00"/>
                </a:solidFill>
              </a:rPr>
              <a:t>Devotions</a:t>
            </a:r>
          </a:p>
        </p:txBody>
      </p:sp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381000" y="2057400"/>
            <a:ext cx="838200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>
                <a:solidFill>
                  <a:srgbClr val="FFFF00"/>
                </a:solidFill>
              </a:rPr>
              <a:t>Mandatory for all players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US" sz="3000">
                <a:solidFill>
                  <a:srgbClr val="FFFF00"/>
                </a:solidFill>
              </a:rPr>
              <a:t>Teams that do not abide by this will lose their sportsmanship points, forfeit their game, and any further action will be at the discretion of the C.A.S.E. Committee</a:t>
            </a:r>
          </a:p>
          <a:p>
            <a:pPr marL="857250" lvl="1" indent="-285750" eaLnBrk="0" hangingPunct="0">
              <a:lnSpc>
                <a:spcPct val="150000"/>
              </a:lnSpc>
              <a:buFontTx/>
              <a:buChar char="•"/>
            </a:pPr>
            <a:r>
              <a:rPr lang="en-US" sz="3000">
                <a:solidFill>
                  <a:srgbClr val="FFFF00"/>
                </a:solidFill>
              </a:rPr>
              <a:t>Game will be called as a default game (7-0)</a:t>
            </a:r>
          </a:p>
        </p:txBody>
      </p:sp>
      <p:graphicFrame>
        <p:nvGraphicFramePr>
          <p:cNvPr id="148485" name="Object 5"/>
          <p:cNvGraphicFramePr>
            <a:graphicFrameLocks noChangeAspect="1"/>
          </p:cNvGraphicFramePr>
          <p:nvPr/>
        </p:nvGraphicFramePr>
        <p:xfrm>
          <a:off x="6745288" y="228600"/>
          <a:ext cx="2017712" cy="217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026360" imgH="1103400" progId="">
                  <p:embed/>
                </p:oleObj>
              </mc:Choice>
              <mc:Fallback>
                <p:oleObj name="Clip" r:id="rId2" imgW="1026360" imgH="11034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5288" y="228600"/>
                        <a:ext cx="2017712" cy="2170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  <p:transition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Text Box 3"/>
          <p:cNvSpPr txBox="1">
            <a:spLocks noChangeArrowheads="1"/>
          </p:cNvSpPr>
          <p:nvPr/>
        </p:nvSpPr>
        <p:spPr bwMode="auto">
          <a:xfrm>
            <a:off x="609600" y="3810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dirty="0">
                <a:solidFill>
                  <a:srgbClr val="FFFF00"/>
                </a:solidFill>
              </a:rPr>
              <a:t>Umpiring Evaluations</a:t>
            </a:r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381000" y="1287988"/>
            <a:ext cx="8382000" cy="5431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Umpires are evaluated using 4 competencies on a scale from -2 to +2</a:t>
            </a:r>
          </a:p>
          <a:p>
            <a:pPr marL="1085850" lvl="1" indent="-514350" eaLnBrk="0" hangingPunct="0">
              <a:lnSpc>
                <a:spcPct val="130000"/>
              </a:lnSpc>
              <a:buFont typeface="+mj-lt"/>
              <a:buAutoNum type="arabicPeriod"/>
            </a:pPr>
            <a:r>
              <a:rPr lang="en-US" sz="3000" dirty="0">
                <a:solidFill>
                  <a:srgbClr val="FFFF00"/>
                </a:solidFill>
              </a:rPr>
              <a:t>Game Control</a:t>
            </a:r>
          </a:p>
          <a:p>
            <a:pPr marL="1543050" lvl="2" indent="-514350" eaLnBrk="0" hangingPunct="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Attitude, Confidence</a:t>
            </a:r>
          </a:p>
          <a:p>
            <a:pPr marL="1085850" lvl="1" indent="-514350" eaLnBrk="0" hangingPunct="0">
              <a:lnSpc>
                <a:spcPct val="130000"/>
              </a:lnSpc>
              <a:buFont typeface="+mj-lt"/>
              <a:buAutoNum type="arabicPeriod"/>
            </a:pPr>
            <a:r>
              <a:rPr lang="en-US" sz="3000" dirty="0">
                <a:solidFill>
                  <a:srgbClr val="FFFF00"/>
                </a:solidFill>
              </a:rPr>
              <a:t>Judgement</a:t>
            </a:r>
          </a:p>
          <a:p>
            <a:pPr marL="1085850" lvl="1" indent="-514350" eaLnBrk="0" hangingPunct="0">
              <a:lnSpc>
                <a:spcPct val="130000"/>
              </a:lnSpc>
              <a:buFont typeface="+mj-lt"/>
              <a:buAutoNum type="arabicPeriod"/>
            </a:pPr>
            <a:r>
              <a:rPr lang="en-US" sz="3000" dirty="0">
                <a:solidFill>
                  <a:srgbClr val="FFFF00"/>
                </a:solidFill>
              </a:rPr>
              <a:t>Mechanics and Positioning</a:t>
            </a:r>
          </a:p>
          <a:p>
            <a:pPr marL="1543050" lvl="2" indent="-514350" eaLnBrk="0" hangingPunct="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Signals and Calls, Positioning</a:t>
            </a:r>
          </a:p>
          <a:p>
            <a:pPr marL="1085850" lvl="1" indent="-514350" eaLnBrk="0" hangingPunct="0">
              <a:lnSpc>
                <a:spcPct val="130000"/>
              </a:lnSpc>
              <a:buFont typeface="+mj-lt"/>
              <a:buAutoNum type="arabicPeriod"/>
            </a:pPr>
            <a:r>
              <a:rPr lang="en-US" sz="3000" dirty="0">
                <a:solidFill>
                  <a:srgbClr val="FFFF00"/>
                </a:solidFill>
              </a:rPr>
              <a:t>Rule Knowledge and Application</a:t>
            </a:r>
          </a:p>
          <a:p>
            <a:pPr marL="1543050" lvl="2" indent="-514350" eaLnBrk="0" hangingPunct="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Basic Knowledge and Application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152400" y="1600200"/>
            <a:ext cx="88392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5-run Mercy Rule</a:t>
            </a:r>
          </a:p>
          <a:p>
            <a:pPr marL="838200" lvl="1" indent="-381000" eaLnBrk="0" hangingPunct="0">
              <a:lnSpc>
                <a:spcPct val="12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Enforced every inning EXCEPT in the last inning of the game, and in extra innings.</a:t>
            </a:r>
            <a:endParaRPr lang="en-CA" sz="3000" dirty="0">
              <a:solidFill>
                <a:srgbClr val="FFFF00"/>
              </a:solidFill>
            </a:endParaRPr>
          </a:p>
          <a:p>
            <a:pPr marL="381000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GAME mercy rule</a:t>
            </a:r>
          </a:p>
          <a:p>
            <a:pPr marL="838200" lvl="1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Once the game is official </a:t>
            </a:r>
          </a:p>
          <a:p>
            <a:pPr marL="1295400" lvl="2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After 5 innings, or 4.5 if home team is leading</a:t>
            </a:r>
          </a:p>
          <a:p>
            <a:pPr marL="1295400" lvl="2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If difference of 14 or more runs</a:t>
            </a:r>
          </a:p>
          <a:p>
            <a:pPr marL="838200" lvl="1" indent="-381000" eaLnBrk="0" hangingPunct="0">
              <a:lnSpc>
                <a:spcPct val="12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Losing team has the OPTION to end game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Mercy Rule</a:t>
            </a:r>
          </a:p>
        </p:txBody>
      </p:sp>
    </p:spTree>
  </p:cSld>
  <p:clrMapOvr>
    <a:masterClrMapping/>
  </p:clrMapOvr>
  <p:transition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B865D8-EBBE-4475-84C9-4DEBF6E69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80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CC65E5-9943-4366-BF58-1235D34841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665789"/>
              </p:ext>
            </p:extLst>
          </p:nvPr>
        </p:nvGraphicFramePr>
        <p:xfrm>
          <a:off x="0" y="983990"/>
          <a:ext cx="9144000" cy="4890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3076">
                  <a:extLst>
                    <a:ext uri="{9D8B030D-6E8A-4147-A177-3AD203B41FA5}">
                      <a16:colId xmlns:a16="http://schemas.microsoft.com/office/drawing/2014/main" val="4085282698"/>
                    </a:ext>
                  </a:extLst>
                </a:gridCol>
                <a:gridCol w="1250462">
                  <a:extLst>
                    <a:ext uri="{9D8B030D-6E8A-4147-A177-3AD203B41FA5}">
                      <a16:colId xmlns:a16="http://schemas.microsoft.com/office/drawing/2014/main" val="2848723632"/>
                    </a:ext>
                  </a:extLst>
                </a:gridCol>
                <a:gridCol w="2188308">
                  <a:extLst>
                    <a:ext uri="{9D8B030D-6E8A-4147-A177-3AD203B41FA5}">
                      <a16:colId xmlns:a16="http://schemas.microsoft.com/office/drawing/2014/main" val="2669159966"/>
                    </a:ext>
                  </a:extLst>
                </a:gridCol>
                <a:gridCol w="2110154">
                  <a:extLst>
                    <a:ext uri="{9D8B030D-6E8A-4147-A177-3AD203B41FA5}">
                      <a16:colId xmlns:a16="http://schemas.microsoft.com/office/drawing/2014/main" val="35113216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89097278"/>
                    </a:ext>
                  </a:extLst>
                </a:gridCol>
              </a:tblGrid>
              <a:tr h="487795">
                <a:tc>
                  <a:txBody>
                    <a:bodyPr/>
                    <a:lstStyle/>
                    <a:p>
                      <a:r>
                        <a:rPr lang="en-CA" sz="1500" dirty="0"/>
                        <a:t>Competency</a:t>
                      </a:r>
                    </a:p>
                    <a:p>
                      <a:endParaRPr lang="en-CA" sz="150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50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500" dirty="0"/>
                        <a:t>Below Expectations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500" dirty="0"/>
                        <a:t>Meets Expectations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500" dirty="0"/>
                        <a:t>Exceeds Expectations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633688"/>
                  </a:ext>
                </a:extLst>
              </a:tr>
              <a:tr h="1951182">
                <a:tc>
                  <a:txBody>
                    <a:bodyPr/>
                    <a:lstStyle/>
                    <a:p>
                      <a:r>
                        <a:rPr lang="en-CA" sz="1500" b="1" dirty="0"/>
                        <a:t>Game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500" dirty="0"/>
                        <a:t>Attitude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Disinterested in the game. Frequent distractions with phone, food, or conversations throughout the game.</a:t>
                      </a:r>
                      <a:endParaRPr lang="en-C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Good attitude towards all players and fans.  Sometimes loses focus during the game.</a:t>
                      </a:r>
                      <a:endParaRPr lang="en-C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Exceptional attitude towards players and fans. Remains focused and approachable throughout the game.</a:t>
                      </a:r>
                      <a:endParaRPr lang="en-CA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291368"/>
                  </a:ext>
                </a:extLst>
              </a:tr>
              <a:tr h="2390198">
                <a:tc>
                  <a:txBody>
                    <a:bodyPr/>
                    <a:lstStyle/>
                    <a:p>
                      <a:endParaRPr lang="en-C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500" dirty="0"/>
                        <a:t>Confidence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Lacks control of the game. Unable to remain calm and takes frustrations out on others.</a:t>
                      </a:r>
                    </a:p>
                    <a:p>
                      <a:pPr algn="l"/>
                      <a:endParaRPr lang="en-C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Demonstrates confidence in most situations. Sometimes shows frustration towards others.</a:t>
                      </a:r>
                      <a:endParaRPr lang="en-C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Handles all situations efficiently, with confidence and grace.  Exerts control of the game and does not show frustrations towards others.</a:t>
                      </a:r>
                      <a:endParaRPr lang="en-CA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23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43975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B865D8-EBBE-4475-84C9-4DEBF6E69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81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CC65E5-9943-4366-BF58-1235D34841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557120"/>
              </p:ext>
            </p:extLst>
          </p:nvPr>
        </p:nvGraphicFramePr>
        <p:xfrm>
          <a:off x="0" y="714215"/>
          <a:ext cx="9143999" cy="5429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199">
                  <a:extLst>
                    <a:ext uri="{9D8B030D-6E8A-4147-A177-3AD203B41FA5}">
                      <a16:colId xmlns:a16="http://schemas.microsoft.com/office/drawing/2014/main" val="4085282698"/>
                    </a:ext>
                  </a:extLst>
                </a:gridCol>
                <a:gridCol w="1668294">
                  <a:extLst>
                    <a:ext uri="{9D8B030D-6E8A-4147-A177-3AD203B41FA5}">
                      <a16:colId xmlns:a16="http://schemas.microsoft.com/office/drawing/2014/main" val="2848723632"/>
                    </a:ext>
                  </a:extLst>
                </a:gridCol>
                <a:gridCol w="2141706">
                  <a:extLst>
                    <a:ext uri="{9D8B030D-6E8A-4147-A177-3AD203B41FA5}">
                      <a16:colId xmlns:a16="http://schemas.microsoft.com/office/drawing/2014/main" val="2669159966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51132162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789097278"/>
                    </a:ext>
                  </a:extLst>
                </a:gridCol>
              </a:tblGrid>
              <a:tr h="884675">
                <a:tc>
                  <a:txBody>
                    <a:bodyPr/>
                    <a:lstStyle/>
                    <a:p>
                      <a:r>
                        <a:rPr lang="en-CA" sz="1500" dirty="0"/>
                        <a:t>Competency</a:t>
                      </a:r>
                    </a:p>
                    <a:p>
                      <a:endParaRPr lang="en-CA" sz="150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50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500" dirty="0"/>
                        <a:t>Below Expectations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500" dirty="0"/>
                        <a:t>Meets Expectations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500" dirty="0"/>
                        <a:t>Exceeds Expectations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633688"/>
                  </a:ext>
                </a:extLst>
              </a:tr>
              <a:tr h="1096525">
                <a:tc>
                  <a:txBody>
                    <a:bodyPr/>
                    <a:lstStyle/>
                    <a:p>
                      <a:r>
                        <a:rPr lang="en-CA" sz="1500" b="1" dirty="0"/>
                        <a:t>Judgement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Consistent errors in judgement calls.</a:t>
                      </a:r>
                      <a:endParaRPr lang="en-C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Accurate with most judgement calls.  May need to consult with fellow umpires.</a:t>
                      </a:r>
                      <a:endParaRPr lang="en-C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Consistently accurate and prompt with all judgement calls.</a:t>
                      </a:r>
                      <a:endParaRPr lang="en-CA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291368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r>
                        <a:rPr lang="en-CA" sz="1500" b="1" dirty="0"/>
                        <a:t>Mechanics and Positioning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500" dirty="0"/>
                        <a:t>Signals and Calls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Signals and calls are consistently delayed, absent.</a:t>
                      </a:r>
                      <a:endParaRPr lang="en-C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Signals and calls are mostly timely, but not always clearly visible or audible.</a:t>
                      </a:r>
                      <a:endParaRPr lang="en-C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Signals and calls are always timely, visible and audible.</a:t>
                      </a:r>
                      <a:endParaRPr lang="en-CA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23496"/>
                  </a:ext>
                </a:extLst>
              </a:tr>
              <a:tr h="2167454">
                <a:tc>
                  <a:txBody>
                    <a:bodyPr/>
                    <a:lstStyle/>
                    <a:p>
                      <a:endParaRPr lang="en-C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500" dirty="0"/>
                        <a:t>Positioning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Unsure of best positions to make calls, usually from a position with an obstructed view.  Often interfering with live balls or players.</a:t>
                      </a:r>
                      <a:endParaRPr lang="en-C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Aware of the best positions to make calls, but may be delayed getting into position.</a:t>
                      </a:r>
                      <a:endParaRPr lang="en-C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Always alert and anticipatory, getting into the best position to make a call.</a:t>
                      </a:r>
                      <a:endParaRPr lang="en-CA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279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82965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0B865D8-EBBE-4475-84C9-4DEBF6E69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82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CC65E5-9943-4366-BF58-1235D34841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73276"/>
              </p:ext>
            </p:extLst>
          </p:nvPr>
        </p:nvGraphicFramePr>
        <p:xfrm>
          <a:off x="0" y="1572498"/>
          <a:ext cx="9144000" cy="3713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4085282698"/>
                    </a:ext>
                  </a:extLst>
                </a:gridCol>
                <a:gridCol w="1213338">
                  <a:extLst>
                    <a:ext uri="{9D8B030D-6E8A-4147-A177-3AD203B41FA5}">
                      <a16:colId xmlns:a16="http://schemas.microsoft.com/office/drawing/2014/main" val="2848723632"/>
                    </a:ext>
                  </a:extLst>
                </a:gridCol>
                <a:gridCol w="2188308">
                  <a:extLst>
                    <a:ext uri="{9D8B030D-6E8A-4147-A177-3AD203B41FA5}">
                      <a16:colId xmlns:a16="http://schemas.microsoft.com/office/drawing/2014/main" val="2669159966"/>
                    </a:ext>
                  </a:extLst>
                </a:gridCol>
                <a:gridCol w="2110154">
                  <a:extLst>
                    <a:ext uri="{9D8B030D-6E8A-4147-A177-3AD203B41FA5}">
                      <a16:colId xmlns:a16="http://schemas.microsoft.com/office/drawing/2014/main" val="35113216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89097278"/>
                    </a:ext>
                  </a:extLst>
                </a:gridCol>
              </a:tblGrid>
              <a:tr h="487795">
                <a:tc>
                  <a:txBody>
                    <a:bodyPr/>
                    <a:lstStyle/>
                    <a:p>
                      <a:r>
                        <a:rPr lang="en-CA" sz="1500" dirty="0"/>
                        <a:t>Competency</a:t>
                      </a:r>
                    </a:p>
                    <a:p>
                      <a:endParaRPr lang="en-CA" sz="150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500" dirty="0"/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500" dirty="0"/>
                        <a:t>Below Expectations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500" dirty="0"/>
                        <a:t>Meets Expectations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CA" sz="1500" dirty="0"/>
                        <a:t>Exceeds Expectations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633688"/>
                  </a:ext>
                </a:extLst>
              </a:tr>
              <a:tr h="1591570">
                <a:tc>
                  <a:txBody>
                    <a:bodyPr/>
                    <a:lstStyle/>
                    <a:p>
                      <a:r>
                        <a:rPr lang="en-CA" sz="1500" b="1" dirty="0"/>
                        <a:t>Rule Knowledge and 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500" dirty="0"/>
                        <a:t>Basic Knowledge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Lacks knowledge of most softball rules.  Unable to explain rulings and unaware of resources to find answers.</a:t>
                      </a:r>
                      <a:endParaRPr lang="en-C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Sound knowledge of most softball rules.  Can explain most situations and rulings to teams.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Exceptional knowledge of all softball rules and is able to provide explanations for all situations.</a:t>
                      </a:r>
                      <a:endParaRPr lang="en-CA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4291368"/>
                  </a:ext>
                </a:extLst>
              </a:tr>
              <a:tr h="1572794">
                <a:tc>
                  <a:txBody>
                    <a:bodyPr/>
                    <a:lstStyle/>
                    <a:p>
                      <a:endParaRPr lang="en-C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500" dirty="0"/>
                        <a:t>Application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Rules are applied inconsistently throughout the game, leading to confusion and significant delays.</a:t>
                      </a:r>
                      <a:endParaRPr lang="en-C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Applies proper rulings in most situations.  May need quick consultations with resources or fellow umpires.</a:t>
                      </a:r>
                      <a:endParaRPr lang="en-CA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sz="15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Consistently applies proper rulings in all situations promptly.</a:t>
                      </a:r>
                      <a:endParaRPr lang="en-CA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23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78218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685800" y="1752600"/>
            <a:ext cx="7772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Used to report any incidents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Sportsmanship &amp; Misconduct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Accountability of team leaders, Appeals, Concerns, Requests, Disputes, Suspensions, etc...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Not to be used for complaining about an umpire’s call</a:t>
            </a:r>
          </a:p>
          <a:p>
            <a:pPr marL="381000" indent="-381000" eaLnBrk="0" hangingPunct="0">
              <a:lnSpc>
                <a:spcPct val="130000"/>
              </a:lnSpc>
              <a:buFontTx/>
              <a:buChar char="•"/>
            </a:pPr>
            <a:r>
              <a:rPr lang="en-US" sz="3000" dirty="0">
                <a:solidFill>
                  <a:srgbClr val="FFFF00"/>
                </a:solidFill>
              </a:rPr>
              <a:t>e-mail case@ccsasoftball.net</a:t>
            </a:r>
          </a:p>
        </p:txBody>
      </p:sp>
      <p:sp>
        <p:nvSpPr>
          <p:cNvPr id="150533" name="Text Box 5"/>
          <p:cNvSpPr txBox="1">
            <a:spLocks noChangeArrowheads="1"/>
          </p:cNvSpPr>
          <p:nvPr/>
        </p:nvSpPr>
        <p:spPr bwMode="auto">
          <a:xfrm>
            <a:off x="0" y="990600"/>
            <a:ext cx="9144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>
                <a:solidFill>
                  <a:srgbClr val="FFFF00"/>
                </a:solidFill>
              </a:rPr>
              <a:t>Conduct Accountability Standards of Excellence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83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C.A.S.E.</a:t>
            </a:r>
          </a:p>
        </p:txBody>
      </p:sp>
    </p:spTree>
  </p:cSld>
  <p:clrMapOvr>
    <a:masterClrMapping/>
  </p:clrMapOvr>
  <p:transition/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1562100" y="742950"/>
            <a:ext cx="1295400" cy="1295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2209800" y="2057400"/>
            <a:ext cx="0" cy="2794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flipH="1">
            <a:off x="1198563" y="4800600"/>
            <a:ext cx="1011237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209800" y="4800600"/>
            <a:ext cx="1011238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102" name="Oval 6"/>
          <p:cNvSpPr>
            <a:spLocks noChangeArrowheads="1"/>
          </p:cNvSpPr>
          <p:nvPr/>
        </p:nvSpPr>
        <p:spPr bwMode="auto">
          <a:xfrm>
            <a:off x="3886200" y="457200"/>
            <a:ext cx="5029200" cy="2057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84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0" y="3756819"/>
            <a:ext cx="4267200" cy="2087562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Gestures and Calls</a:t>
            </a:r>
          </a:p>
        </p:txBody>
      </p:sp>
    </p:spTree>
  </p:cSld>
  <p:clrMapOvr>
    <a:masterClrMapping/>
  </p:clrMapOvr>
  <p:transition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/>
          <p:cNvSpPr>
            <a:spLocks noChangeArrowheads="1"/>
          </p:cNvSpPr>
          <p:nvPr/>
        </p:nvSpPr>
        <p:spPr bwMode="auto">
          <a:xfrm>
            <a:off x="1562100" y="742950"/>
            <a:ext cx="1295400" cy="1295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2209800" y="2057400"/>
            <a:ext cx="0" cy="2794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1198563" y="4800600"/>
            <a:ext cx="1011237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2209800" y="4800600"/>
            <a:ext cx="1011238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3886200" y="457200"/>
            <a:ext cx="5029200" cy="2057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648200" y="1143000"/>
            <a:ext cx="342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>
                <a:solidFill>
                  <a:srgbClr val="FFFF00"/>
                </a:solidFill>
                <a:latin typeface="Comic Sans MS" pitchFamily="66" charset="0"/>
              </a:rPr>
              <a:t>OUT!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 flipH="1" flipV="1">
            <a:off x="762000" y="3124200"/>
            <a:ext cx="14478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V="1">
            <a:off x="762000" y="1752600"/>
            <a:ext cx="0" cy="1371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533400" y="1371600"/>
            <a:ext cx="457200" cy="3810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85</a:t>
            </a:fld>
            <a:endParaRPr lang="en-US"/>
          </a:p>
        </p:txBody>
      </p:sp>
    </p:spTree>
  </p:cSld>
  <p:clrMapOvr>
    <a:masterClrMapping/>
  </p:clrMapOvr>
  <p:transition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2"/>
          <p:cNvSpPr>
            <a:spLocks noChangeArrowheads="1"/>
          </p:cNvSpPr>
          <p:nvPr/>
        </p:nvSpPr>
        <p:spPr bwMode="auto">
          <a:xfrm>
            <a:off x="1562100" y="742950"/>
            <a:ext cx="1295400" cy="1295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2209800" y="2057400"/>
            <a:ext cx="0" cy="2794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1198563" y="4800600"/>
            <a:ext cx="1011237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2209800" y="4800600"/>
            <a:ext cx="1011238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3886200" y="457200"/>
            <a:ext cx="5029200" cy="2057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4648200" y="1143000"/>
            <a:ext cx="342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>
                <a:solidFill>
                  <a:srgbClr val="FFFF00"/>
                </a:solidFill>
                <a:latin typeface="Comic Sans MS" pitchFamily="66" charset="0"/>
              </a:rPr>
              <a:t>SAFE!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H="1">
            <a:off x="304800" y="3048000"/>
            <a:ext cx="38100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86</a:t>
            </a:fld>
            <a:endParaRPr lang="en-US"/>
          </a:p>
        </p:txBody>
      </p:sp>
    </p:spTree>
  </p:cSld>
  <p:clrMapOvr>
    <a:masterClrMapping/>
  </p:clrMapOvr>
  <p:transition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1562100" y="742950"/>
            <a:ext cx="1295400" cy="1295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2209800" y="2057400"/>
            <a:ext cx="0" cy="2794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1198563" y="4800600"/>
            <a:ext cx="1011237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2209800" y="4800600"/>
            <a:ext cx="1011238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3886200" y="457200"/>
            <a:ext cx="5029200" cy="2057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648200" y="1143000"/>
            <a:ext cx="342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>
                <a:solidFill>
                  <a:srgbClr val="FFFF00"/>
                </a:solidFill>
                <a:latin typeface="Comic Sans MS" pitchFamily="66" charset="0"/>
              </a:rPr>
              <a:t>FOUL!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 flipH="1" flipV="1">
            <a:off x="685800" y="1295400"/>
            <a:ext cx="1524000" cy="1676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H="1">
            <a:off x="2209800" y="1295400"/>
            <a:ext cx="1447800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87</a:t>
            </a:fld>
            <a:endParaRPr lang="en-US"/>
          </a:p>
        </p:txBody>
      </p:sp>
    </p:spTree>
  </p:cSld>
  <p:clrMapOvr>
    <a:masterClrMapping/>
  </p:clrMapOvr>
  <p:transition/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2"/>
          <p:cNvSpPr>
            <a:spLocks noChangeArrowheads="1"/>
          </p:cNvSpPr>
          <p:nvPr/>
        </p:nvSpPr>
        <p:spPr bwMode="auto">
          <a:xfrm>
            <a:off x="1562100" y="742950"/>
            <a:ext cx="1295400" cy="1295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2209800" y="2057400"/>
            <a:ext cx="0" cy="2794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H="1">
            <a:off x="1198563" y="4800600"/>
            <a:ext cx="1011237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209800" y="4800600"/>
            <a:ext cx="1011238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222" name="Oval 6"/>
          <p:cNvSpPr>
            <a:spLocks noChangeArrowheads="1"/>
          </p:cNvSpPr>
          <p:nvPr/>
        </p:nvSpPr>
        <p:spPr bwMode="auto">
          <a:xfrm>
            <a:off x="3886200" y="457200"/>
            <a:ext cx="5029200" cy="2057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648200" y="1143000"/>
            <a:ext cx="342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>
                <a:solidFill>
                  <a:srgbClr val="FFFF00"/>
                </a:solidFill>
                <a:latin typeface="Comic Sans MS" pitchFamily="66" charset="0"/>
              </a:rPr>
              <a:t>FAIR!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H="1" flipV="1">
            <a:off x="304800" y="2971800"/>
            <a:ext cx="19050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6248400"/>
            <a:ext cx="10668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9226" name="Group 10"/>
          <p:cNvGrpSpPr>
            <a:grpSpLocks/>
          </p:cNvGrpSpPr>
          <p:nvPr/>
        </p:nvGrpSpPr>
        <p:grpSpPr bwMode="auto">
          <a:xfrm>
            <a:off x="4572000" y="152400"/>
            <a:ext cx="3657600" cy="3429000"/>
            <a:chOff x="2880" y="96"/>
            <a:chExt cx="2304" cy="2160"/>
          </a:xfrm>
        </p:grpSpPr>
        <p:sp>
          <p:nvSpPr>
            <p:cNvPr id="9227" name="Line 11"/>
            <p:cNvSpPr>
              <a:spLocks noChangeShapeType="1"/>
            </p:cNvSpPr>
            <p:nvPr/>
          </p:nvSpPr>
          <p:spPr bwMode="auto">
            <a:xfrm>
              <a:off x="2880" y="96"/>
              <a:ext cx="2208" cy="2160"/>
            </a:xfrm>
            <a:prstGeom prst="line">
              <a:avLst/>
            </a:prstGeom>
            <a:noFill/>
            <a:ln w="889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 flipH="1">
              <a:off x="2880" y="96"/>
              <a:ext cx="2304" cy="2160"/>
            </a:xfrm>
            <a:prstGeom prst="line">
              <a:avLst/>
            </a:prstGeom>
            <a:noFill/>
            <a:ln w="889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88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2"/>
          <p:cNvSpPr>
            <a:spLocks noChangeArrowheads="1"/>
          </p:cNvSpPr>
          <p:nvPr/>
        </p:nvSpPr>
        <p:spPr bwMode="auto">
          <a:xfrm>
            <a:off x="1562100" y="742950"/>
            <a:ext cx="1295400" cy="1295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2209800" y="2057400"/>
            <a:ext cx="0" cy="2794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1198563" y="4800600"/>
            <a:ext cx="1011237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209800" y="4800600"/>
            <a:ext cx="1011238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198" name="Oval 6"/>
          <p:cNvSpPr>
            <a:spLocks noChangeArrowheads="1"/>
          </p:cNvSpPr>
          <p:nvPr/>
        </p:nvSpPr>
        <p:spPr bwMode="auto">
          <a:xfrm>
            <a:off x="3886200" y="457200"/>
            <a:ext cx="5029200" cy="2057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648200" y="1143000"/>
            <a:ext cx="342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>
                <a:solidFill>
                  <a:srgbClr val="FFFF00"/>
                </a:solidFill>
                <a:latin typeface="Comic Sans MS" pitchFamily="66" charset="0"/>
              </a:rPr>
              <a:t>TIME!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 flipV="1">
            <a:off x="685800" y="1295400"/>
            <a:ext cx="1524000" cy="1676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2209800" y="1295400"/>
            <a:ext cx="1447800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89</a:t>
            </a:fld>
            <a:endParaRPr 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4800" y="1143000"/>
            <a:ext cx="8534400" cy="4854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A player’s CCSA age is determined as of December 31st of the current year.</a:t>
            </a:r>
          </a:p>
          <a:p>
            <a:pPr marL="381000" indent="-381000" eaLnBrk="0" hangingPunct="0">
              <a:lnSpc>
                <a:spcPct val="15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Junior division</a:t>
            </a:r>
          </a:p>
          <a:p>
            <a:pPr marL="838200" lvl="1" indent="-381000" eaLnBrk="0" hangingPunct="0">
              <a:lnSpc>
                <a:spcPct val="15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Age 14 to 18 inclusive</a:t>
            </a:r>
          </a:p>
          <a:p>
            <a:pPr marL="838200" lvl="1" indent="-381000" eaLnBrk="0" hangingPunct="0">
              <a:lnSpc>
                <a:spcPct val="150000"/>
              </a:lnSpc>
              <a:buFontTx/>
              <a:buChar char="•"/>
            </a:pPr>
            <a:r>
              <a:rPr lang="en-CA" sz="3000" dirty="0">
                <a:solidFill>
                  <a:srgbClr val="FFFF00"/>
                </a:solidFill>
              </a:rPr>
              <a:t>Allow two 19 year olds on team as leaders (1 male, 1 female)</a:t>
            </a:r>
          </a:p>
          <a:p>
            <a:pPr marL="838200" lvl="1" indent="-381000" eaLnBrk="0" hangingPunct="0">
              <a:lnSpc>
                <a:spcPct val="150000"/>
              </a:lnSpc>
              <a:buFontTx/>
              <a:buChar char="•"/>
            </a:pPr>
            <a:endParaRPr lang="en-US" sz="3000" dirty="0">
              <a:solidFill>
                <a:srgbClr val="FFFF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CA" dirty="0">
                <a:solidFill>
                  <a:srgbClr val="FFFF00"/>
                </a:solidFill>
              </a:rPr>
              <a:t>Ages of Players</a:t>
            </a:r>
          </a:p>
        </p:txBody>
      </p:sp>
    </p:spTree>
  </p:cSld>
  <p:clrMapOvr>
    <a:masterClrMapping/>
  </p:clrMapOvr>
  <p:transition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val 2"/>
          <p:cNvSpPr>
            <a:spLocks noChangeArrowheads="1"/>
          </p:cNvSpPr>
          <p:nvPr/>
        </p:nvSpPr>
        <p:spPr bwMode="auto">
          <a:xfrm>
            <a:off x="1562100" y="742950"/>
            <a:ext cx="1295400" cy="1295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5363" name="Line 3"/>
          <p:cNvSpPr>
            <a:spLocks noChangeShapeType="1"/>
          </p:cNvSpPr>
          <p:nvPr/>
        </p:nvSpPr>
        <p:spPr bwMode="auto">
          <a:xfrm>
            <a:off x="2209800" y="2057400"/>
            <a:ext cx="0" cy="2794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1198563" y="4800600"/>
            <a:ext cx="1011237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2209800" y="4800600"/>
            <a:ext cx="1011238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3886200" y="457200"/>
            <a:ext cx="5029200" cy="2057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419600" y="1143000"/>
            <a:ext cx="388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>
                <a:solidFill>
                  <a:srgbClr val="FFFF00"/>
                </a:solidFill>
                <a:latin typeface="Comic Sans MS" pitchFamily="66" charset="0"/>
              </a:rPr>
              <a:t>DEAD BALL!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H="1" flipV="1">
            <a:off x="685800" y="1295400"/>
            <a:ext cx="1524000" cy="1676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2209800" y="1295400"/>
            <a:ext cx="1447800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90</a:t>
            </a:fld>
            <a:endParaRPr lang="en-US"/>
          </a:p>
        </p:txBody>
      </p:sp>
    </p:spTree>
  </p:cSld>
  <p:clrMapOvr>
    <a:masterClrMapping/>
  </p:clrMapOvr>
  <p:transition/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2"/>
          <p:cNvSpPr>
            <a:spLocks noChangeArrowheads="1"/>
          </p:cNvSpPr>
          <p:nvPr/>
        </p:nvSpPr>
        <p:spPr bwMode="auto">
          <a:xfrm>
            <a:off x="1562100" y="742950"/>
            <a:ext cx="1295400" cy="1295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2209800" y="2057400"/>
            <a:ext cx="0" cy="2794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1198563" y="4800600"/>
            <a:ext cx="1011237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2209800" y="4800600"/>
            <a:ext cx="1011238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3886200" y="457200"/>
            <a:ext cx="5029200" cy="2057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4114800" y="1135559"/>
            <a:ext cx="4648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 dirty="0">
                <a:solidFill>
                  <a:srgbClr val="FFFF00"/>
                </a:solidFill>
                <a:latin typeface="Comic Sans MS" pitchFamily="66" charset="0"/>
              </a:rPr>
              <a:t>OBSTRUCTION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2209800" y="3048000"/>
            <a:ext cx="16764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038600" y="2606675"/>
            <a:ext cx="46482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 dirty="0">
                <a:solidFill>
                  <a:srgbClr val="FFFF00"/>
                </a:solidFill>
                <a:latin typeface="Comic Sans MS" pitchFamily="66" charset="0"/>
              </a:rPr>
              <a:t>Or </a:t>
            </a:r>
            <a:br>
              <a:rPr lang="en-US" sz="4400" b="1" dirty="0">
                <a:solidFill>
                  <a:srgbClr val="FFFF00"/>
                </a:solidFill>
                <a:latin typeface="Comic Sans MS" pitchFamily="66" charset="0"/>
              </a:rPr>
            </a:br>
            <a:r>
              <a:rPr lang="en-US" sz="4400" b="1" dirty="0">
                <a:solidFill>
                  <a:srgbClr val="FFFF00"/>
                </a:solidFill>
                <a:latin typeface="Comic Sans MS" pitchFamily="66" charset="0"/>
              </a:rPr>
              <a:t>DELAYED DEAD BALL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91</a:t>
            </a:fld>
            <a:endParaRPr lang="en-US"/>
          </a:p>
        </p:txBody>
      </p:sp>
    </p:spTree>
  </p:cSld>
  <p:clrMapOvr>
    <a:masterClrMapping/>
  </p:clrMapOvr>
  <p:transition/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val 2"/>
          <p:cNvSpPr>
            <a:spLocks noChangeArrowheads="1"/>
          </p:cNvSpPr>
          <p:nvPr/>
        </p:nvSpPr>
        <p:spPr bwMode="auto">
          <a:xfrm>
            <a:off x="1562100" y="742950"/>
            <a:ext cx="1295400" cy="1295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2209800" y="2057400"/>
            <a:ext cx="0" cy="2794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1198563" y="4800600"/>
            <a:ext cx="1011237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2209800" y="4800600"/>
            <a:ext cx="1011238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3886200" y="457200"/>
            <a:ext cx="5029200" cy="2057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4648200" y="1143000"/>
            <a:ext cx="342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>
                <a:solidFill>
                  <a:srgbClr val="FFFF00"/>
                </a:solidFill>
                <a:latin typeface="Comic Sans MS" pitchFamily="66" charset="0"/>
              </a:rPr>
              <a:t>NO CATCH!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>
            <a:off x="304800" y="3048000"/>
            <a:ext cx="38100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3886200" y="5867400"/>
            <a:ext cx="472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>
                <a:solidFill>
                  <a:srgbClr val="FFFF00"/>
                </a:solidFill>
                <a:latin typeface="Comic Sans MS" pitchFamily="66" charset="0"/>
              </a:rPr>
              <a:t>Trapped Ball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92</a:t>
            </a:fld>
            <a:endParaRPr lang="en-US"/>
          </a:p>
        </p:txBody>
      </p:sp>
    </p:spTree>
  </p:cSld>
  <p:clrMapOvr>
    <a:masterClrMapping/>
  </p:clrMapOvr>
  <p:transition/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2"/>
          <p:cNvSpPr>
            <a:spLocks noChangeArrowheads="1"/>
          </p:cNvSpPr>
          <p:nvPr/>
        </p:nvSpPr>
        <p:spPr bwMode="auto">
          <a:xfrm>
            <a:off x="1562100" y="742950"/>
            <a:ext cx="1295400" cy="1295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2209800" y="2057400"/>
            <a:ext cx="0" cy="2794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H="1">
            <a:off x="1198563" y="4800600"/>
            <a:ext cx="1011237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2209800" y="4800600"/>
            <a:ext cx="1011238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3886200" y="457200"/>
            <a:ext cx="5029200" cy="2057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648200" y="762000"/>
            <a:ext cx="34290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 dirty="0">
                <a:solidFill>
                  <a:srgbClr val="FFFF00"/>
                </a:solidFill>
                <a:latin typeface="Comic Sans MS" pitchFamily="66" charset="0"/>
              </a:rPr>
              <a:t>INFIELD FLY!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 flipV="1">
            <a:off x="685800" y="1295400"/>
            <a:ext cx="1524000" cy="1676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457200" y="990600"/>
            <a:ext cx="381000" cy="3048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93</a:t>
            </a:fld>
            <a:endParaRPr lang="en-US"/>
          </a:p>
        </p:txBody>
      </p:sp>
    </p:spTree>
  </p:cSld>
  <p:clrMapOvr>
    <a:masterClrMapping/>
  </p:clrMapOvr>
  <p:transition/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Line 8"/>
          <p:cNvSpPr>
            <a:spLocks noChangeShapeType="1"/>
          </p:cNvSpPr>
          <p:nvPr/>
        </p:nvSpPr>
        <p:spPr bwMode="auto">
          <a:xfrm flipH="1" flipV="1">
            <a:off x="685800" y="1295400"/>
            <a:ext cx="1524000" cy="1676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467" name="AutoShape 11"/>
          <p:cNvSpPr>
            <a:spLocks noChangeArrowheads="1"/>
          </p:cNvSpPr>
          <p:nvPr/>
        </p:nvSpPr>
        <p:spPr bwMode="auto">
          <a:xfrm>
            <a:off x="762000" y="762000"/>
            <a:ext cx="533400" cy="838200"/>
          </a:xfrm>
          <a:prstGeom prst="curvedLeftArrow">
            <a:avLst>
              <a:gd name="adj1" fmla="val 31429"/>
              <a:gd name="adj2" fmla="val 6285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458" name="Oval 2"/>
          <p:cNvSpPr>
            <a:spLocks noChangeArrowheads="1"/>
          </p:cNvSpPr>
          <p:nvPr/>
        </p:nvSpPr>
        <p:spPr bwMode="auto">
          <a:xfrm>
            <a:off x="1562100" y="742950"/>
            <a:ext cx="1295400" cy="1295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2209800" y="2057400"/>
            <a:ext cx="0" cy="2794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 flipH="1">
            <a:off x="1198563" y="4800600"/>
            <a:ext cx="1011237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2209800" y="4800600"/>
            <a:ext cx="1011238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3886200" y="457200"/>
            <a:ext cx="5029200" cy="2057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457200" y="990600"/>
            <a:ext cx="381000" cy="3048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9468" name="AutoShape 12"/>
          <p:cNvSpPr>
            <a:spLocks noChangeArrowheads="1"/>
          </p:cNvSpPr>
          <p:nvPr/>
        </p:nvSpPr>
        <p:spPr bwMode="auto">
          <a:xfrm rot="10800000">
            <a:off x="76200" y="685800"/>
            <a:ext cx="533400" cy="838200"/>
          </a:xfrm>
          <a:prstGeom prst="curvedLeftArrow">
            <a:avLst>
              <a:gd name="adj1" fmla="val 31429"/>
              <a:gd name="adj2" fmla="val 6285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648200" y="1059359"/>
            <a:ext cx="3657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 dirty="0">
                <a:solidFill>
                  <a:srgbClr val="FFFF00"/>
                </a:solidFill>
                <a:latin typeface="Comic Sans MS" pitchFamily="66" charset="0"/>
              </a:rPr>
              <a:t>HOME RUN!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94</a:t>
            </a:fld>
            <a:endParaRPr lang="en-US"/>
          </a:p>
        </p:txBody>
      </p:sp>
    </p:spTree>
  </p:cSld>
  <p:clrMapOvr>
    <a:masterClrMapping/>
  </p:clrMapOvr>
  <p:transition/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val 2"/>
          <p:cNvSpPr>
            <a:spLocks noChangeArrowheads="1"/>
          </p:cNvSpPr>
          <p:nvPr/>
        </p:nvSpPr>
        <p:spPr bwMode="auto">
          <a:xfrm>
            <a:off x="1562100" y="742950"/>
            <a:ext cx="1295400" cy="1295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2209800" y="2057400"/>
            <a:ext cx="0" cy="2794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H="1">
            <a:off x="1198563" y="4800600"/>
            <a:ext cx="1011237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2209800" y="4800600"/>
            <a:ext cx="1011238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3886200" y="457200"/>
            <a:ext cx="5029200" cy="2057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4191000" y="838200"/>
            <a:ext cx="4343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>
                <a:solidFill>
                  <a:srgbClr val="FFFF00"/>
                </a:solidFill>
                <a:latin typeface="Comic Sans MS" pitchFamily="66" charset="0"/>
              </a:rPr>
              <a:t>GROUND RULE DOUBLE!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 flipV="1">
            <a:off x="685800" y="1295400"/>
            <a:ext cx="1524000" cy="1676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 flipH="1" flipV="1">
            <a:off x="457200" y="1066800"/>
            <a:ext cx="2286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 flipV="1">
            <a:off x="685800" y="1066800"/>
            <a:ext cx="152400" cy="228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95</a:t>
            </a:fld>
            <a:endParaRPr lang="en-US"/>
          </a:p>
        </p:txBody>
      </p:sp>
    </p:spTree>
  </p:cSld>
  <p:clrMapOvr>
    <a:masterClrMapping/>
  </p:clrMapOvr>
  <p:transition/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2"/>
          <p:cNvSpPr>
            <a:spLocks noChangeArrowheads="1"/>
          </p:cNvSpPr>
          <p:nvPr/>
        </p:nvSpPr>
        <p:spPr bwMode="auto">
          <a:xfrm>
            <a:off x="1562100" y="742950"/>
            <a:ext cx="1295400" cy="1295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2209800" y="2057400"/>
            <a:ext cx="0" cy="2794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H="1">
            <a:off x="1198563" y="4800600"/>
            <a:ext cx="1011237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2209800" y="4800600"/>
            <a:ext cx="1011238" cy="1752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886200" y="457200"/>
            <a:ext cx="5029200" cy="2057400"/>
          </a:xfrm>
          <a:prstGeom prst="ellips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648200" y="1143000"/>
            <a:ext cx="342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400" b="1">
                <a:solidFill>
                  <a:srgbClr val="FFFF00"/>
                </a:solidFill>
                <a:latin typeface="Comic Sans MS" pitchFamily="66" charset="0"/>
              </a:rPr>
              <a:t>NO PITCH!</a:t>
            </a: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 flipH="1">
            <a:off x="914400" y="2971800"/>
            <a:ext cx="1295400" cy="152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pic>
        <p:nvPicPr>
          <p:cNvPr id="17419" name="Picture 11" descr="MCj02979350000[1]"/>
          <p:cNvPicPr>
            <a:picLocks noChangeAspect="1" noChangeArrowheads="1"/>
          </p:cNvPicPr>
          <p:nvPr/>
        </p:nvPicPr>
        <p:blipFill>
          <a:blip r:embed="rId2" cstate="print"/>
          <a:srcRect b="23952"/>
          <a:stretch>
            <a:fillRect/>
          </a:stretch>
        </p:blipFill>
        <p:spPr bwMode="auto">
          <a:xfrm>
            <a:off x="533400" y="2057400"/>
            <a:ext cx="989013" cy="10668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D1ADE-69C2-45BF-A79F-CF4044C59117}" type="slidenum">
              <a:rPr lang="en-US" smtClean="0"/>
              <a:pPr/>
              <a:t>96</a:t>
            </a:fld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14994</TotalTime>
  <Words>4449</Words>
  <Application>Microsoft Office PowerPoint</Application>
  <PresentationFormat>On-screen Show (4:3)</PresentationFormat>
  <Paragraphs>736</Paragraphs>
  <Slides>96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96</vt:i4>
      </vt:variant>
    </vt:vector>
  </HeadingPairs>
  <TitlesOfParts>
    <vt:vector size="102" baseType="lpstr">
      <vt:lpstr>Arial</vt:lpstr>
      <vt:lpstr>Comic Sans MS</vt:lpstr>
      <vt:lpstr>Times New Roman</vt:lpstr>
      <vt:lpstr>Wingdings</vt:lpstr>
      <vt:lpstr>Default Design</vt:lpstr>
      <vt:lpstr>Clip</vt:lpstr>
      <vt:lpstr>Everything you need to  know to pass the  C.C.S.A. Umpiring Test  Umpiring Training  2024 edition</vt:lpstr>
      <vt:lpstr>Umpiring Test</vt:lpstr>
      <vt:lpstr>Study Aids</vt:lpstr>
      <vt:lpstr>Outline</vt:lpstr>
      <vt:lpstr>Start of Game</vt:lpstr>
      <vt:lpstr>Timing of Game</vt:lpstr>
      <vt:lpstr>Timing of Game</vt:lpstr>
      <vt:lpstr>Mercy Rule</vt:lpstr>
      <vt:lpstr>Ages of Players</vt:lpstr>
      <vt:lpstr>Ages of Players</vt:lpstr>
      <vt:lpstr>Players &amp; Lineups</vt:lpstr>
      <vt:lpstr>Full Uniforms</vt:lpstr>
      <vt:lpstr>Full Equipment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Ground Rules</vt:lpstr>
      <vt:lpstr>Diamond and Lines</vt:lpstr>
      <vt:lpstr>PowerPoint Presentation</vt:lpstr>
      <vt:lpstr>PowerPoint Presentation</vt:lpstr>
      <vt:lpstr>PowerPoint Presentation</vt:lpstr>
      <vt:lpstr>PowerPoint Presentation</vt:lpstr>
      <vt:lpstr>Jewelry</vt:lpstr>
      <vt:lpstr>Safety Base</vt:lpstr>
      <vt:lpstr>Outfield throws to 1B</vt:lpstr>
      <vt:lpstr>150 Line</vt:lpstr>
      <vt:lpstr>Infield Line</vt:lpstr>
      <vt:lpstr>Player’s Line</vt:lpstr>
      <vt:lpstr>Commitment Line</vt:lpstr>
      <vt:lpstr>Safe Line</vt:lpstr>
      <vt:lpstr>Home Run Fence</vt:lpstr>
      <vt:lpstr>Home Run Fence</vt:lpstr>
      <vt:lpstr>Umpiring Positioning</vt:lpstr>
      <vt:lpstr>PowerPoint Presentation</vt:lpstr>
      <vt:lpstr>Fair or Foul?</vt:lpstr>
      <vt:lpstr>Fair or Foul?</vt:lpstr>
      <vt:lpstr>Bat hits ball a second time</vt:lpstr>
      <vt:lpstr>Fair or Foul?</vt:lpstr>
      <vt:lpstr>Fair or Foul?</vt:lpstr>
      <vt:lpstr>Pitching</vt:lpstr>
      <vt:lpstr>Batting</vt:lpstr>
      <vt:lpstr>Pop Fly Behind Home</vt:lpstr>
      <vt:lpstr>Batter’s Line</vt:lpstr>
      <vt:lpstr>Batter’s Line</vt:lpstr>
      <vt:lpstr>Batting Out of Order</vt:lpstr>
      <vt:lpstr>PowerPoint Presentation</vt:lpstr>
      <vt:lpstr>Overrunning</vt:lpstr>
      <vt:lpstr>Leadoffs</vt:lpstr>
      <vt:lpstr>Awarded Bases</vt:lpstr>
      <vt:lpstr>PowerPoint Presentation</vt:lpstr>
      <vt:lpstr>PowerPoint Presentation</vt:lpstr>
      <vt:lpstr>Obstruction / Interference</vt:lpstr>
      <vt:lpstr>Obstruction</vt:lpstr>
      <vt:lpstr>Interference</vt:lpstr>
      <vt:lpstr>PowerPoint Presentation</vt:lpstr>
      <vt:lpstr>PowerPoint Presentation</vt:lpstr>
      <vt:lpstr>PowerPoint Presentation</vt:lpstr>
      <vt:lpstr>Hit by Batted Ball</vt:lpstr>
      <vt:lpstr>PowerPoint Presentation</vt:lpstr>
      <vt:lpstr>Infield Fly</vt:lpstr>
      <vt:lpstr>Intentionally Dropped Ball</vt:lpstr>
      <vt:lpstr>PowerPoint Presentation</vt:lpstr>
      <vt:lpstr>PowerPoint Presentation</vt:lpstr>
      <vt:lpstr>Alternating Batters</vt:lpstr>
      <vt:lpstr>PowerPoint Presentation</vt:lpstr>
      <vt:lpstr>PowerPoint Presentation</vt:lpstr>
      <vt:lpstr>Injuries</vt:lpstr>
      <vt:lpstr>Injuries</vt:lpstr>
      <vt:lpstr>PowerPoint Presentation</vt:lpstr>
      <vt:lpstr>PowerPoint Presentation</vt:lpstr>
      <vt:lpstr>PowerPoint Presentation</vt:lpstr>
      <vt:lpstr>PowerPoint Presentation</vt:lpstr>
      <vt:lpstr>Post Game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C.A.S.E.</vt:lpstr>
      <vt:lpstr>Gestures and Calls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Adrian Lau</dc:creator>
  <cp:lastModifiedBy>Compé 386</cp:lastModifiedBy>
  <cp:revision>208</cp:revision>
  <dcterms:created xsi:type="dcterms:W3CDTF">2007-04-26T22:35:46Z</dcterms:created>
  <dcterms:modified xsi:type="dcterms:W3CDTF">2024-05-11T21:02:15Z</dcterms:modified>
</cp:coreProperties>
</file>