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256" r:id="rId2"/>
    <p:sldId id="422" r:id="rId3"/>
    <p:sldId id="423" r:id="rId4"/>
    <p:sldId id="417" r:id="rId5"/>
    <p:sldId id="289" r:id="rId6"/>
    <p:sldId id="299" r:id="rId7"/>
    <p:sldId id="313" r:id="rId8"/>
    <p:sldId id="415" r:id="rId9"/>
    <p:sldId id="292" r:id="rId10"/>
    <p:sldId id="428" r:id="rId11"/>
    <p:sldId id="414" r:id="rId12"/>
    <p:sldId id="290" r:id="rId13"/>
    <p:sldId id="293" r:id="rId14"/>
    <p:sldId id="294" r:id="rId15"/>
    <p:sldId id="295" r:id="rId16"/>
    <p:sldId id="419" r:id="rId17"/>
    <p:sldId id="424" r:id="rId18"/>
    <p:sldId id="425" r:id="rId19"/>
    <p:sldId id="291" r:id="rId20"/>
    <p:sldId id="274" r:id="rId21"/>
    <p:sldId id="364" r:id="rId22"/>
    <p:sldId id="365" r:id="rId23"/>
    <p:sldId id="366" r:id="rId24"/>
    <p:sldId id="367" r:id="rId25"/>
    <p:sldId id="416" r:id="rId26"/>
    <p:sldId id="275" r:id="rId27"/>
    <p:sldId id="420" r:id="rId28"/>
    <p:sldId id="406" r:id="rId29"/>
    <p:sldId id="278" r:id="rId30"/>
    <p:sldId id="405" r:id="rId31"/>
    <p:sldId id="280" r:id="rId32"/>
    <p:sldId id="282" r:id="rId33"/>
    <p:sldId id="311" r:id="rId34"/>
    <p:sldId id="312" r:id="rId35"/>
    <p:sldId id="297" r:id="rId36"/>
    <p:sldId id="298" r:id="rId37"/>
    <p:sldId id="287" r:id="rId38"/>
    <p:sldId id="288" r:id="rId39"/>
    <p:sldId id="418" r:id="rId40"/>
    <p:sldId id="393" r:id="rId41"/>
    <p:sldId id="395" r:id="rId42"/>
    <p:sldId id="301" r:id="rId43"/>
    <p:sldId id="302" r:id="rId44"/>
    <p:sldId id="304" r:id="rId45"/>
    <p:sldId id="305" r:id="rId46"/>
    <p:sldId id="434" r:id="rId47"/>
    <p:sldId id="370" r:id="rId48"/>
    <p:sldId id="377" r:id="rId49"/>
    <p:sldId id="306" r:id="rId50"/>
    <p:sldId id="307" r:id="rId51"/>
    <p:sldId id="387" r:id="rId52"/>
    <p:sldId id="388" r:id="rId53"/>
    <p:sldId id="389" r:id="rId54"/>
    <p:sldId id="308" r:id="rId55"/>
    <p:sldId id="309" r:id="rId56"/>
    <p:sldId id="310" r:id="rId57"/>
    <p:sldId id="403" r:id="rId58"/>
    <p:sldId id="404" r:id="rId59"/>
    <p:sldId id="421" r:id="rId60"/>
    <p:sldId id="384" r:id="rId61"/>
    <p:sldId id="385" r:id="rId62"/>
    <p:sldId id="284" r:id="rId63"/>
    <p:sldId id="285" r:id="rId64"/>
    <p:sldId id="286" r:id="rId65"/>
    <p:sldId id="412" r:id="rId66"/>
    <p:sldId id="371" r:id="rId67"/>
    <p:sldId id="407" r:id="rId68"/>
    <p:sldId id="408" r:id="rId69"/>
    <p:sldId id="372" r:id="rId70"/>
    <p:sldId id="426" r:id="rId71"/>
    <p:sldId id="373" r:id="rId72"/>
    <p:sldId id="410" r:id="rId73"/>
    <p:sldId id="374" r:id="rId74"/>
    <p:sldId id="375" r:id="rId75"/>
    <p:sldId id="383" r:id="rId76"/>
    <p:sldId id="378" r:id="rId77"/>
    <p:sldId id="435" r:id="rId78"/>
    <p:sldId id="379" r:id="rId79"/>
    <p:sldId id="380" r:id="rId80"/>
    <p:sldId id="430" r:id="rId81"/>
    <p:sldId id="431" r:id="rId82"/>
    <p:sldId id="432" r:id="rId83"/>
    <p:sldId id="381" r:id="rId84"/>
    <p:sldId id="258" r:id="rId85"/>
    <p:sldId id="259" r:id="rId86"/>
    <p:sldId id="260" r:id="rId87"/>
    <p:sldId id="261" r:id="rId88"/>
    <p:sldId id="263" r:id="rId89"/>
    <p:sldId id="262" r:id="rId90"/>
    <p:sldId id="269" r:id="rId91"/>
    <p:sldId id="268" r:id="rId92"/>
    <p:sldId id="272" r:id="rId93"/>
    <p:sldId id="267" r:id="rId94"/>
    <p:sldId id="273" r:id="rId95"/>
    <p:sldId id="270" r:id="rId96"/>
    <p:sldId id="271" r:id="rId9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41" autoAdjust="0"/>
    <p:restoredTop sz="72656" autoAdjust="0"/>
  </p:normalViewPr>
  <p:slideViewPr>
    <p:cSldViewPr>
      <p:cViewPr varScale="1">
        <p:scale>
          <a:sx n="79" d="100"/>
          <a:sy n="79" d="100"/>
        </p:scale>
        <p:origin x="20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79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7" Type="http://schemas.openxmlformats.org/officeDocument/2006/relationships/slide" Target="slides/slide24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091C800-B27A-47EF-908E-91105C63A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1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33D160F-443B-41DC-B136-29FAC9AB3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60F-443B-41DC-B136-29FAC9AB3A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6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6BB36-32DB-453C-9FEE-34655F86A48F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8023E-4077-4E75-BA2A-FB88DF6E8098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390A6-24EE-4734-8AEA-33C2788367F2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390A6-24EE-4734-8AEA-33C2788367F2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86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53011-F485-4DE9-9DB8-9F8410BF1DA4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4E254-4E37-4A92-8D86-B35EB0AAF24A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06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D0D7-C3DE-457A-986E-2D33CFE6F10B}" type="slidenum">
              <a:rPr lang="en-US"/>
              <a:pPr/>
              <a:t>21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D160F-443B-41DC-B136-29FAC9AB3A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14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B78A3-785C-454B-A872-8CA00DB52873}" type="slidenum">
              <a:rPr lang="en-US"/>
              <a:pPr/>
              <a:t>22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1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56C69-8B20-4FB7-AF8F-CED726E33170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70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DAFCB-7121-4840-ACC1-F34D1F54BF64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8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53011-F485-4DE9-9DB8-9F8410BF1DA4}" type="slidenum">
              <a:rPr lang="en-US"/>
              <a:pPr/>
              <a:t>25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4043E-FFBD-4D03-A7C5-748B8462FB11}" type="slidenum">
              <a:rPr lang="en-US"/>
              <a:pPr/>
              <a:t>75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337AB-E26D-4CE0-AD28-161742BC9A2C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6F932-9B8F-4838-9985-6422F846F490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DA3F7-76A1-41D3-8787-7AB0999D4FE6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DA3F7-76A1-41D3-8787-7AB0999D4FE6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6FFC2-EC0A-4E99-A232-0E426A0B2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BE96-00CF-46E2-B10C-096949625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921F8-A5D9-40E3-8A42-36505DA24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0CB97-0E11-40A8-A027-D50CA5291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F10DE-DD26-455F-B6AF-CE9C60B66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7FF9A-79E2-4E54-9D3F-51209DE59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3AE46-121C-42EA-91A8-76A83CBE4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1ADE-69C2-45BF-A79F-CF4044C59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DCD-0E64-4A22-AC24-F6128A7F2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D51E-AFAF-4571-B11E-29A7D59A4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84818-CA3A-4388-AFEB-86E5B6638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AD470A-1AA8-4BBF-BF7F-CD7AC48819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13" Type="http://schemas.openxmlformats.org/officeDocument/2006/relationships/slide" Target="slide43.xml"/><Relationship Id="rId18" Type="http://schemas.openxmlformats.org/officeDocument/2006/relationships/slide" Target="slide13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19.xml"/><Relationship Id="rId7" Type="http://schemas.openxmlformats.org/officeDocument/2006/relationships/slide" Target="slide37.xml"/><Relationship Id="rId12" Type="http://schemas.openxmlformats.org/officeDocument/2006/relationships/slide" Target="slide11.xml"/><Relationship Id="rId17" Type="http://schemas.openxmlformats.org/officeDocument/2006/relationships/slide" Target="slide66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44.xml"/><Relationship Id="rId20" Type="http://schemas.openxmlformats.org/officeDocument/2006/relationships/slide" Target="slide69.xml"/><Relationship Id="rId29" Type="http://schemas.openxmlformats.org/officeDocument/2006/relationships/slide" Target="slide8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62.xml"/><Relationship Id="rId24" Type="http://schemas.openxmlformats.org/officeDocument/2006/relationships/slide" Target="slide25.xml"/><Relationship Id="rId5" Type="http://schemas.openxmlformats.org/officeDocument/2006/relationships/slide" Target="slide54.xml"/><Relationship Id="rId15" Type="http://schemas.openxmlformats.org/officeDocument/2006/relationships/slide" Target="slide12.xml"/><Relationship Id="rId23" Type="http://schemas.openxmlformats.org/officeDocument/2006/relationships/slide" Target="slide79.xml"/><Relationship Id="rId28" Type="http://schemas.openxmlformats.org/officeDocument/2006/relationships/slide" Target="slide50.xml"/><Relationship Id="rId10" Type="http://schemas.openxmlformats.org/officeDocument/2006/relationships/slide" Target="slide42.xml"/><Relationship Id="rId19" Type="http://schemas.openxmlformats.org/officeDocument/2006/relationships/slide" Target="slide45.xml"/><Relationship Id="rId31" Type="http://schemas.openxmlformats.org/officeDocument/2006/relationships/slide" Target="slide51.xml"/><Relationship Id="rId4" Type="http://schemas.openxmlformats.org/officeDocument/2006/relationships/slide" Target="slide35.xml"/><Relationship Id="rId9" Type="http://schemas.openxmlformats.org/officeDocument/2006/relationships/slide" Target="slide9.xml"/><Relationship Id="rId14" Type="http://schemas.openxmlformats.org/officeDocument/2006/relationships/slide" Target="slide63.xml"/><Relationship Id="rId22" Type="http://schemas.openxmlformats.org/officeDocument/2006/relationships/slide" Target="slide47.xml"/><Relationship Id="rId27" Type="http://schemas.openxmlformats.org/officeDocument/2006/relationships/slide" Target="slide20.xml"/><Relationship Id="rId30" Type="http://schemas.openxmlformats.org/officeDocument/2006/relationships/slide" Target="slide3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486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Everything you need to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know to pass the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C.C.S.A. Umpiring Test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Umpiring Training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2024 edition</a:t>
            </a:r>
          </a:p>
        </p:txBody>
      </p:sp>
      <p:sp>
        <p:nvSpPr>
          <p:cNvPr id="5" name="TextBox 4"/>
          <p:cNvSpPr txBox="1"/>
          <p:nvPr/>
        </p:nvSpPr>
        <p:spPr>
          <a:xfrm rot="19775504">
            <a:off x="691499" y="377192"/>
            <a:ext cx="1615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FF00"/>
                </a:solidFill>
              </a:rPr>
              <a:t>ALMOST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4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95400" lvl="2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They must obtain a Letter of Approval from their supervising pastor acknowledging that they are to be mentors to future leaders.</a:t>
            </a:r>
          </a:p>
          <a:p>
            <a:pPr marL="1295400" lvl="2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They will assume a role of either Assistant Governor, Assistant Coach, or Assistant Umpire.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Ages of Players</a:t>
            </a:r>
          </a:p>
        </p:txBody>
      </p:sp>
    </p:spTree>
    <p:extLst>
      <p:ext uri="{BB962C8B-B14F-4D97-AF65-F5344CB8AC3E}">
        <p14:creationId xmlns:p14="http://schemas.microsoft.com/office/powerpoint/2010/main" val="26114015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Each team needs 9 players to start the game, at least 3 of which are females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 more than 3 males can bat consecutively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Defensive team can have 9 or 10 fielders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9 fielders - 1 rover, at least 3 females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10 fielders - 2 rovers, at least 4 females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Rovers: M or F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Position anywhere in the outfield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Players &amp;</a:t>
            </a:r>
            <a:r>
              <a:rPr lang="en-CA" baseline="0" dirty="0">
                <a:solidFill>
                  <a:srgbClr val="FFFF00"/>
                </a:solidFill>
              </a:rPr>
              <a:t> Lineups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77200" cy="563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full uniform shall consist of: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Team name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Legible number (different whole number for each player, 1 or 2 digit)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Church name (or acronym)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CCSA patch in a visible location </a:t>
            </a:r>
          </a:p>
          <a:p>
            <a:pPr marL="1295400" lvl="2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Glued or sewn on 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Sleeves, part of jersey or shirt worn underneath</a:t>
            </a:r>
          </a:p>
          <a:p>
            <a:pPr marL="381000" indent="-381000" eaLnBrk="0" hangingPunct="0">
              <a:lnSpc>
                <a:spcPct val="11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 run per improper uniform is deducted BEFORE start of game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Full Uniforms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6858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3 Bases (safety base for 1st)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2-4 Spikes per Base (6-8 total)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2 Pylons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Brand new Game Ball  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   (supplied by C.C.S.A.)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315200" y="4953000"/>
          <a:ext cx="160020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86200" imgH="285120" progId="">
                  <p:embed/>
                </p:oleObj>
              </mc:Choice>
              <mc:Fallback>
                <p:oleObj name="Clip" r:id="rId3" imgW="286200" imgH="2851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953000"/>
                        <a:ext cx="1600200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Full Equipment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Full Equipment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8392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Failure of home team to supply </a:t>
            </a:r>
            <a:r>
              <a:rPr lang="en-CA" sz="2800" i="1" u="sng">
                <a:solidFill>
                  <a:srgbClr val="FFFF00"/>
                </a:solidFill>
              </a:rPr>
              <a:t>proper full equipment</a:t>
            </a:r>
            <a:r>
              <a:rPr lang="en-CA" sz="2800">
                <a:solidFill>
                  <a:srgbClr val="FFFF00"/>
                </a:solidFill>
              </a:rPr>
              <a:t>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loss of home team status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deducted one bonus equipment point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If visiting team is able to supply the full equipment set: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awarded one bonus equipment point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Note offense on scoresheets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Original home team still leads devotions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If neither team can supply equipment: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game results in forfeit by original home team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Full Equipment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" y="2298700"/>
            <a:ext cx="8610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Failure of home team to supply a </a:t>
            </a:r>
            <a:r>
              <a:rPr lang="en-CA" sz="3000" i="1" u="sng">
                <a:solidFill>
                  <a:srgbClr val="FFFF00"/>
                </a:solidFill>
              </a:rPr>
              <a:t>new game ball</a:t>
            </a:r>
            <a:r>
              <a:rPr lang="en-CA" sz="3000">
                <a:solidFill>
                  <a:srgbClr val="FFFF00"/>
                </a:solidFill>
              </a:rPr>
              <a:t>: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loss of home team status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deducted one bonus equipment point</a:t>
            </a:r>
          </a:p>
          <a:p>
            <a:pPr marL="381000" indent="-381000" eaLnBrk="0" hangingPunct="0">
              <a:lnSpc>
                <a:spcPct val="120000"/>
              </a:lnSpc>
            </a:pPr>
            <a:endParaRPr lang="en-CA" sz="200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Use best available ball as replacement</a:t>
            </a:r>
          </a:p>
          <a:p>
            <a:pPr marL="381000" indent="-381000" eaLnBrk="0" hangingPunct="0">
              <a:lnSpc>
                <a:spcPct val="120000"/>
              </a:lnSpc>
            </a:pPr>
            <a:endParaRPr lang="en-CA" sz="200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Note offense on scoresheets</a:t>
            </a: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Bats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810000" y="11430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Legal, unless on ASA NON-Approved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9506" name="Picture 2" descr="asa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72" y="1186115"/>
            <a:ext cx="1339228" cy="12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7" name="Picture 3" descr="asa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472" y="1219200"/>
            <a:ext cx="1339228" cy="131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8" name="Picture 4" descr="2013ASABatMarkSlowPit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53442"/>
            <a:ext cx="1279214" cy="137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9" name="Picture 5" descr="USSSA_Fingerprint_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529" y="2752028"/>
            <a:ext cx="976730" cy="184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867400" y="3350243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Legal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623866" y="5183106"/>
            <a:ext cx="3124200" cy="59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only: Legal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400800" y="53828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only: Illegal</a:t>
            </a:r>
          </a:p>
        </p:txBody>
      </p:sp>
      <p:pic>
        <p:nvPicPr>
          <p:cNvPr id="12" name="Picture 4" descr="2013ASABatMarkSlowPit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18627"/>
            <a:ext cx="1279214" cy="137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0" y="335280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and</a:t>
            </a:r>
          </a:p>
        </p:txBody>
      </p:sp>
      <p:pic>
        <p:nvPicPr>
          <p:cNvPr id="14" name="Picture 5" descr="USSSA_Fingerprint_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0" y="4659462"/>
            <a:ext cx="976730" cy="184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EF4294-5CB3-4823-14E0-6E789D3168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1647" y="4656948"/>
            <a:ext cx="10382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22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Helmets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 dirty="0">
                <a:solidFill>
                  <a:srgbClr val="FFFF00"/>
                </a:solidFill>
              </a:rPr>
              <a:t>For Juniors: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Mandatory for all batters, base runners, and on field, on deck batters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Pitchers must have an helmet with face cage,</a:t>
            </a:r>
          </a:p>
          <a:p>
            <a:pPr eaLnBrk="0" hangingPunct="0">
              <a:tabLst>
                <a:tab pos="450850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	pitcher’s mask, or fielder’s mask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800" dirty="0">
                <a:solidFill>
                  <a:srgbClr val="FFFF00"/>
                </a:solidFill>
              </a:rPr>
              <a:t>For Seniors: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Mandatory for all batters, base runners, and on field, on deck batters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800" dirty="0">
                <a:solidFill>
                  <a:srgbClr val="FFFF00"/>
                </a:solidFill>
              </a:rPr>
              <a:t>Rule also applies to Senior players under the age of 18 on date of game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marL="381000" indent="-381000" eaLnBrk="0" hangingPunct="0"/>
            <a:endParaRPr lang="en-CA" sz="1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57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Helmets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839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 dirty="0">
                <a:solidFill>
                  <a:srgbClr val="FFFF00"/>
                </a:solidFill>
              </a:rPr>
              <a:t>Junior teams unable to provide helmets: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Opposing team can share helmets = 1 bonus equipment point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If opposing team chooses not to share = Forfeit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800" dirty="0">
                <a:solidFill>
                  <a:srgbClr val="FFFF00"/>
                </a:solidFill>
              </a:rPr>
              <a:t>If a Senior player with no helmet is ineligible to play and this results in less than the minimum number of players, then the offending team forfeits.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marL="381000" indent="-381000" eaLnBrk="0" hangingPunct="0"/>
            <a:endParaRPr lang="en-CA" sz="1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102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54864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Define Lines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Foul &amp; Dead Ball Territories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Jewelry, Swearing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Thrown Bat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Bunting / Chopped Balls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Pop Ups behind Home Plate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Batter’s Box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Overrunning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Leadoffs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Ground Rules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Umpiring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21 questions</a:t>
            </a:r>
          </a:p>
          <a:p>
            <a:r>
              <a:rPr lang="en-CA" dirty="0">
                <a:solidFill>
                  <a:srgbClr val="FFFF00"/>
                </a:solidFill>
              </a:rPr>
              <a:t>Multiple choice</a:t>
            </a:r>
          </a:p>
          <a:p>
            <a:r>
              <a:rPr lang="en-CA" dirty="0">
                <a:solidFill>
                  <a:srgbClr val="FFFF00"/>
                </a:solidFill>
              </a:rPr>
              <a:t>Online, open book</a:t>
            </a:r>
          </a:p>
          <a:p>
            <a:r>
              <a:rPr lang="en-CA" dirty="0">
                <a:solidFill>
                  <a:srgbClr val="FFFF00"/>
                </a:solidFill>
              </a:rPr>
              <a:t>40 minutes</a:t>
            </a:r>
          </a:p>
          <a:p>
            <a:r>
              <a:rPr lang="en-CA" dirty="0">
                <a:solidFill>
                  <a:srgbClr val="FFFF00"/>
                </a:solidFill>
              </a:rPr>
              <a:t>70% to pass</a:t>
            </a:r>
          </a:p>
          <a:p>
            <a:r>
              <a:rPr lang="en-CA" dirty="0">
                <a:solidFill>
                  <a:srgbClr val="FFFF00"/>
                </a:solidFill>
              </a:rPr>
              <a:t>Register on CCSA dashboard and link will be sent to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100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65’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5532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Foul line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7543800" y="3444875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Dead ball Territory</a:t>
            </a: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76200" y="5257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Commitment Line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209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 Line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1430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Infield Line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95600" y="3200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Player’s Line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7244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Pitcher’s Line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876800" y="6324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fence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429000" y="5181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20’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648200" y="4572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40’</a:t>
            </a:r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2743200" y="36576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2667000" y="37338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251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243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6781800" y="3886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6705600" y="3962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32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624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4267200" y="39624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m</a:t>
            </a:r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4572000" y="4267200"/>
            <a:ext cx="0" cy="1447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4419600" y="1600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V="1">
            <a:off x="4343400" y="1676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" name="Arc 57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0" y="762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150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247900" cy="381000"/>
          </a:xfrm>
        </p:spPr>
        <p:txBody>
          <a:bodyPr/>
          <a:lstStyle/>
          <a:p>
            <a:pPr algn="l"/>
            <a:r>
              <a:rPr lang="en-CA" sz="1800" dirty="0">
                <a:solidFill>
                  <a:srgbClr val="FFFF00"/>
                </a:solidFill>
              </a:rPr>
              <a:t>Diamond and Lines</a:t>
            </a:r>
          </a:p>
        </p:txBody>
      </p:sp>
    </p:spTree>
    <p:extLst>
      <p:ext uri="{BB962C8B-B14F-4D97-AF65-F5344CB8AC3E}">
        <p14:creationId xmlns:p14="http://schemas.microsoft.com/office/powerpoint/2010/main" val="358251608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7772400" y="243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F</a:t>
            </a: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76200" y="5257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20574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676400" y="1219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3200400" y="3200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47244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29052" name="AutoShape 2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0" y="0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Name the LINES</a:t>
            </a:r>
          </a:p>
        </p:txBody>
      </p:sp>
      <p:sp>
        <p:nvSpPr>
          <p:cNvPr id="37" name="Arc 36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6934200" y="38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0" y="4611231"/>
            <a:ext cx="2819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A Infield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B Player’s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C Pitcher’s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D Commitment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E Safe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F Foul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G 150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85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124200" y="182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31242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iv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648200" y="4572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iii</a:t>
            </a:r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4267200" y="39624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ii</a:t>
            </a: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4572000" y="4267200"/>
            <a:ext cx="0" cy="1447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0" name="AutoShape 2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3429000" y="5181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2362200" y="1524000"/>
            <a:ext cx="1981200" cy="1905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Arc 36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86868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v</a:t>
            </a: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4800600" y="2136531"/>
            <a:ext cx="4038600" cy="388326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200" y="5181600"/>
            <a:ext cx="137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b="1" dirty="0" err="1">
                <a:solidFill>
                  <a:srgbClr val="FFFF00"/>
                </a:solidFill>
              </a:rPr>
              <a:t>i</a:t>
            </a:r>
            <a:r>
              <a:rPr lang="en-US" sz="2000" b="1" dirty="0">
                <a:solidFill>
                  <a:srgbClr val="FFFF00"/>
                </a:solidFill>
              </a:rPr>
              <a:t> 65’ 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 2m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iii 40’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 20’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v 150’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0" y="0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Identify the distances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48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Line 3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4343400" y="5181600"/>
            <a:ext cx="457200" cy="381000"/>
            <a:chOff x="2736" y="3264"/>
            <a:chExt cx="288" cy="240"/>
          </a:xfrm>
        </p:grpSpPr>
        <p:sp>
          <p:nvSpPr>
            <p:cNvPr id="133133" name="Line 13"/>
            <p:cNvSpPr>
              <a:spLocks noChangeShapeType="1"/>
            </p:cNvSpPr>
            <p:nvPr/>
          </p:nvSpPr>
          <p:spPr bwMode="auto">
            <a:xfrm flipV="1">
              <a:off x="2736" y="3264"/>
              <a:ext cx="0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 flipV="1">
              <a:off x="3024" y="3264"/>
              <a:ext cx="0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35" name="Line 15"/>
            <p:cNvSpPr>
              <a:spLocks noChangeShapeType="1"/>
            </p:cNvSpPr>
            <p:nvPr/>
          </p:nvSpPr>
          <p:spPr bwMode="auto">
            <a:xfrm>
              <a:off x="2736" y="3264"/>
              <a:ext cx="2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6" name="Line 26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7" name="AutoShape 27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0" y="2286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Draw in Home Plate on the diamond above. </a:t>
            </a:r>
          </a:p>
          <a:p>
            <a:pPr marL="342900" indent="-342900"/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3149" name="Rectangle 29"/>
          <p:cNvSpPr>
            <a:spLocks noChangeArrowheads="1"/>
          </p:cNvSpPr>
          <p:nvPr/>
        </p:nvSpPr>
        <p:spPr bwMode="auto">
          <a:xfrm>
            <a:off x="5105400" y="1524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Shade in the orange part of the safety base on the diamond above. </a:t>
            </a:r>
          </a:p>
        </p:txBody>
      </p:sp>
      <p:sp>
        <p:nvSpPr>
          <p:cNvPr id="133150" name="Rectangle 30"/>
          <p:cNvSpPr>
            <a:spLocks noChangeArrowheads="1"/>
          </p:cNvSpPr>
          <p:nvPr/>
        </p:nvSpPr>
        <p:spPr bwMode="auto">
          <a:xfrm rot="2700000">
            <a:off x="6553200" y="37338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1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/>
          <p:cNvSpPr>
            <a:spLocks noChangeShapeType="1"/>
          </p:cNvSpPr>
          <p:nvPr/>
        </p:nvSpPr>
        <p:spPr bwMode="auto">
          <a:xfrm>
            <a:off x="2514600" y="3505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 flipH="1">
            <a:off x="4495800" y="1479550"/>
            <a:ext cx="196850" cy="196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H="1">
            <a:off x="6324600" y="354965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 flipH="1">
            <a:off x="6629400" y="377825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2" name="Line 24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3" name="Line 25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4" name="Line 26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5" name="Line 27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6" name="Line 28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5197" name="Group 29"/>
          <p:cNvGrpSpPr>
            <a:grpSpLocks/>
          </p:cNvGrpSpPr>
          <p:nvPr/>
        </p:nvGrpSpPr>
        <p:grpSpPr bwMode="auto">
          <a:xfrm>
            <a:off x="2438400" y="3429000"/>
            <a:ext cx="228600" cy="228600"/>
            <a:chOff x="1536" y="2160"/>
            <a:chExt cx="144" cy="144"/>
          </a:xfrm>
        </p:grpSpPr>
        <p:sp>
          <p:nvSpPr>
            <p:cNvPr id="135198" name="Line 30"/>
            <p:cNvSpPr>
              <a:spLocks noChangeShapeType="1"/>
            </p:cNvSpPr>
            <p:nvPr/>
          </p:nvSpPr>
          <p:spPr bwMode="auto">
            <a:xfrm>
              <a:off x="1584" y="2160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199" name="Line 31"/>
            <p:cNvSpPr>
              <a:spLocks noChangeShapeType="1"/>
            </p:cNvSpPr>
            <p:nvPr/>
          </p:nvSpPr>
          <p:spPr bwMode="auto">
            <a:xfrm>
              <a:off x="1536" y="2208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00" name="AutoShape 32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5201" name="Group 33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135202" name="Line 34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03" name="Line 35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04" name="Group 36"/>
          <p:cNvGrpSpPr>
            <a:grpSpLocks/>
          </p:cNvGrpSpPr>
          <p:nvPr/>
        </p:nvGrpSpPr>
        <p:grpSpPr bwMode="auto">
          <a:xfrm>
            <a:off x="4343400" y="1600200"/>
            <a:ext cx="228600" cy="228600"/>
            <a:chOff x="2736" y="1008"/>
            <a:chExt cx="144" cy="144"/>
          </a:xfrm>
        </p:grpSpPr>
        <p:sp>
          <p:nvSpPr>
            <p:cNvPr id="135205" name="Line 37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07" name="Text Box 39"/>
          <p:cNvSpPr txBox="1">
            <a:spLocks noChangeArrowheads="1"/>
          </p:cNvSpPr>
          <p:nvPr/>
        </p:nvSpPr>
        <p:spPr bwMode="auto">
          <a:xfrm>
            <a:off x="76200" y="76200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Draw the straps of 2nd base and 3rd base on the diamond above.  The straps for 1st base are already drawn in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for you.</a:t>
            </a:r>
          </a:p>
        </p:txBody>
      </p:sp>
      <p:grpSp>
        <p:nvGrpSpPr>
          <p:cNvPr id="135208" name="Group 40"/>
          <p:cNvGrpSpPr>
            <a:grpSpLocks/>
          </p:cNvGrpSpPr>
          <p:nvPr/>
        </p:nvGrpSpPr>
        <p:grpSpPr bwMode="auto">
          <a:xfrm>
            <a:off x="2667000" y="3657600"/>
            <a:ext cx="228600" cy="228600"/>
            <a:chOff x="1680" y="2304"/>
            <a:chExt cx="144" cy="144"/>
          </a:xfrm>
        </p:grpSpPr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1680" y="235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>
              <a:off x="1728" y="230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1" name="Group 43"/>
          <p:cNvGrpSpPr>
            <a:grpSpLocks/>
          </p:cNvGrpSpPr>
          <p:nvPr/>
        </p:nvGrpSpPr>
        <p:grpSpPr bwMode="auto">
          <a:xfrm>
            <a:off x="6477000" y="3429000"/>
            <a:ext cx="228600" cy="228600"/>
            <a:chOff x="2880" y="864"/>
            <a:chExt cx="144" cy="144"/>
          </a:xfrm>
        </p:grpSpPr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4" name="Group 46"/>
          <p:cNvGrpSpPr>
            <a:grpSpLocks/>
          </p:cNvGrpSpPr>
          <p:nvPr/>
        </p:nvGrpSpPr>
        <p:grpSpPr bwMode="auto">
          <a:xfrm>
            <a:off x="6248400" y="3657600"/>
            <a:ext cx="228600" cy="228600"/>
            <a:chOff x="2736" y="1008"/>
            <a:chExt cx="144" cy="144"/>
          </a:xfrm>
        </p:grpSpPr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7" name="Group 49"/>
          <p:cNvGrpSpPr>
            <a:grpSpLocks/>
          </p:cNvGrpSpPr>
          <p:nvPr/>
        </p:nvGrpSpPr>
        <p:grpSpPr bwMode="auto">
          <a:xfrm>
            <a:off x="6705600" y="3657600"/>
            <a:ext cx="228600" cy="228600"/>
            <a:chOff x="2880" y="864"/>
            <a:chExt cx="144" cy="144"/>
          </a:xfrm>
        </p:grpSpPr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20" name="Group 52"/>
          <p:cNvGrpSpPr>
            <a:grpSpLocks/>
          </p:cNvGrpSpPr>
          <p:nvPr/>
        </p:nvGrpSpPr>
        <p:grpSpPr bwMode="auto">
          <a:xfrm>
            <a:off x="6477000" y="3886200"/>
            <a:ext cx="228600" cy="228600"/>
            <a:chOff x="2736" y="1008"/>
            <a:chExt cx="144" cy="144"/>
          </a:xfrm>
        </p:grpSpPr>
        <p:sp>
          <p:nvSpPr>
            <p:cNvPr id="135221" name="Line 53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22" name="Line 54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23" name="Text Box 55"/>
          <p:cNvSpPr txBox="1">
            <a:spLocks noChangeArrowheads="1"/>
          </p:cNvSpPr>
          <p:nvPr/>
        </p:nvSpPr>
        <p:spPr bwMode="auto">
          <a:xfrm>
            <a:off x="152400" y="52578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How many spikes do you need to nail down all three bases?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4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1</a:t>
            </a:r>
            <a:r>
              <a:rPr lang="en-CA" sz="3000" baseline="30000" dirty="0">
                <a:solidFill>
                  <a:srgbClr val="FFFF00"/>
                </a:solidFill>
              </a:rPr>
              <a:t>st</a:t>
            </a:r>
            <a:r>
              <a:rPr lang="en-CA" sz="3000" dirty="0">
                <a:solidFill>
                  <a:srgbClr val="FFFF00"/>
                </a:solidFill>
              </a:rPr>
              <a:t> infraction: Not an ejection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Subsequent infractions: Ejection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Offence: If batter/runner is wearing jewelry, first penalty is an out.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Defence: If defensive player is found to be wearing jewelry, obstruction will be called and the current batter and runners will be awarded 1 base. The defensive player will be required to remove the jewelry at that time.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47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Jewelry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1st base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Fielders always touch white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Runners must touch orange on any potential plays at 1st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Runners may touch any part of 1st when ball is hit to outfield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If fielder touches orange </a:t>
            </a:r>
          </a:p>
          <a:p>
            <a:pPr marL="857250" lvl="1" indent="-28575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Obstruction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If runner touches white during a play at 1st</a:t>
            </a:r>
          </a:p>
          <a:p>
            <a:pPr marL="857250" lvl="1" indent="-28575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Interference</a:t>
            </a: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6096000" y="228600"/>
            <a:ext cx="2819400" cy="976313"/>
            <a:chOff x="1632" y="1056"/>
            <a:chExt cx="2496" cy="864"/>
          </a:xfrm>
        </p:grpSpPr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880" y="1056"/>
              <a:ext cx="1152" cy="8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28" y="1056"/>
              <a:ext cx="1152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728" y="1296"/>
              <a:ext cx="23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728" y="1584"/>
              <a:ext cx="23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1632" y="1344"/>
              <a:ext cx="192" cy="192"/>
              <a:chOff x="1056" y="1248"/>
              <a:chExt cx="192" cy="192"/>
            </a:xfrm>
          </p:grpSpPr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68" name="Group 16"/>
            <p:cNvGrpSpPr>
              <a:grpSpLocks/>
            </p:cNvGrpSpPr>
            <p:nvPr/>
          </p:nvGrpSpPr>
          <p:grpSpPr bwMode="auto">
            <a:xfrm>
              <a:off x="3936" y="1344"/>
              <a:ext cx="192" cy="192"/>
              <a:chOff x="1056" y="1248"/>
              <a:chExt cx="192" cy="192"/>
            </a:xfrm>
          </p:grpSpPr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23571" name="Group 19"/>
          <p:cNvGrpSpPr>
            <a:grpSpLocks/>
          </p:cNvGrpSpPr>
          <p:nvPr/>
        </p:nvGrpSpPr>
        <p:grpSpPr bwMode="auto">
          <a:xfrm>
            <a:off x="6172200" y="1371600"/>
            <a:ext cx="2601913" cy="1192213"/>
            <a:chOff x="1728" y="960"/>
            <a:chExt cx="2304" cy="1056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880" y="1056"/>
              <a:ext cx="1152" cy="8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728" y="1056"/>
              <a:ext cx="1152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74" name="Group 22"/>
            <p:cNvGrpSpPr>
              <a:grpSpLocks/>
            </p:cNvGrpSpPr>
            <p:nvPr/>
          </p:nvGrpSpPr>
          <p:grpSpPr bwMode="auto">
            <a:xfrm>
              <a:off x="2208" y="960"/>
              <a:ext cx="192" cy="192"/>
              <a:chOff x="1056" y="1248"/>
              <a:chExt cx="192" cy="192"/>
            </a:xfrm>
          </p:grpSpPr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160" y="1056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2400" y="1056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2184" y="972"/>
              <a:ext cx="192" cy="192"/>
              <a:chOff x="1056" y="1248"/>
              <a:chExt cx="192" cy="192"/>
            </a:xfrm>
          </p:grpSpPr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82" name="Group 30"/>
            <p:cNvGrpSpPr>
              <a:grpSpLocks/>
            </p:cNvGrpSpPr>
            <p:nvPr/>
          </p:nvGrpSpPr>
          <p:grpSpPr bwMode="auto">
            <a:xfrm>
              <a:off x="2190" y="1818"/>
              <a:ext cx="192" cy="192"/>
              <a:chOff x="1056" y="1248"/>
              <a:chExt cx="192" cy="192"/>
            </a:xfrm>
          </p:grpSpPr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4" name="Line 32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348" y="106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588" y="106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87" name="Group 35"/>
            <p:cNvGrpSpPr>
              <a:grpSpLocks/>
            </p:cNvGrpSpPr>
            <p:nvPr/>
          </p:nvGrpSpPr>
          <p:grpSpPr bwMode="auto">
            <a:xfrm>
              <a:off x="3372" y="978"/>
              <a:ext cx="192" cy="192"/>
              <a:chOff x="1056" y="1248"/>
              <a:chExt cx="192" cy="192"/>
            </a:xfrm>
          </p:grpSpPr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9" name="Line 37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90" name="Group 38"/>
            <p:cNvGrpSpPr>
              <a:grpSpLocks/>
            </p:cNvGrpSpPr>
            <p:nvPr/>
          </p:nvGrpSpPr>
          <p:grpSpPr bwMode="auto">
            <a:xfrm>
              <a:off x="3378" y="1824"/>
              <a:ext cx="192" cy="192"/>
              <a:chOff x="1056" y="1248"/>
              <a:chExt cx="192" cy="192"/>
            </a:xfrm>
          </p:grpSpPr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Safety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An outfielder or rover CANNOT throw a ball directly to 1B to get the (BR) Batter Runner out.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Umpire shall signal OBSTRUCTION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Both teams shall receive a WARNING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Subsequent violation = EJECTION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When the BR safely reached 1</a:t>
            </a:r>
            <a:r>
              <a:rPr lang="en-CA" sz="2800" baseline="30000" dirty="0">
                <a:solidFill>
                  <a:srgbClr val="FFFF00"/>
                </a:solidFill>
              </a:rPr>
              <a:t>st</a:t>
            </a:r>
            <a:r>
              <a:rPr lang="en-CA" sz="2800" dirty="0">
                <a:solidFill>
                  <a:srgbClr val="FFFF00"/>
                </a:solidFill>
              </a:rPr>
              <a:t> base, OF or R may throw ball directly to 1B for a “tag” out.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Note: This rule is applied on the THROW from any outfielder or rover to 1B. The fielder at or near 1B need not make a play for the obstruction to occur.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Outfield throws to 1B</a:t>
            </a:r>
          </a:p>
        </p:txBody>
      </p:sp>
    </p:spTree>
    <p:extLst>
      <p:ext uri="{BB962C8B-B14F-4D97-AF65-F5344CB8AC3E}">
        <p14:creationId xmlns:p14="http://schemas.microsoft.com/office/powerpoint/2010/main" val="3751155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86800" cy="52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202353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Line (marked by pylons), 150 feet from home plate, arcing from one foul line to another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Not straight line from one pylon to another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Rovers &amp; outfielders cannot be in front of the 150 line at the start of play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May only pass 150 line after pitched ball is hit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violated: Obstruction will be called and a delay dead ball will be signalled.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150 Line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This line distinguishes the infield and the outfield.  </a:t>
            </a:r>
          </a:p>
          <a:p>
            <a:pPr marL="838200" lvl="1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“Grass line”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To throw the ball to the pitcher, OF/R must be standing in the infield (within the infield line)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Infield</a:t>
            </a:r>
            <a:r>
              <a:rPr lang="en-CA" baseline="0" dirty="0">
                <a:solidFill>
                  <a:srgbClr val="FFFF00"/>
                </a:solidFill>
              </a:rPr>
              <a:t> Line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Study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Softball Canada Rule book</a:t>
            </a:r>
          </a:p>
          <a:p>
            <a:r>
              <a:rPr lang="en-CA" dirty="0">
                <a:solidFill>
                  <a:srgbClr val="FFFF00"/>
                </a:solidFill>
              </a:rPr>
              <a:t>CCSA Rules</a:t>
            </a:r>
          </a:p>
          <a:p>
            <a:r>
              <a:rPr lang="en-CA" dirty="0">
                <a:solidFill>
                  <a:srgbClr val="FFFF00"/>
                </a:solidFill>
              </a:rPr>
              <a:t>Addendum to Softball Canada</a:t>
            </a:r>
          </a:p>
          <a:p>
            <a:r>
              <a:rPr lang="en-CA" dirty="0">
                <a:solidFill>
                  <a:srgbClr val="FFFF00"/>
                </a:solidFill>
              </a:rPr>
              <a:t>Softball Canada Casebook</a:t>
            </a:r>
          </a:p>
          <a:p>
            <a:r>
              <a:rPr lang="en-CA" dirty="0">
                <a:solidFill>
                  <a:srgbClr val="FFFF00"/>
                </a:solidFill>
              </a:rPr>
              <a:t>This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5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57200" y="1984375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This line is drawn from 1st base to 3rd base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No infielder with the exception of the pitcher and catcher may be in front of this line until the pitched ball is hit.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If violated: obstruction will be called and a delay dead ball will be signalled.</a:t>
            </a:r>
            <a:r>
              <a:rPr lang="en-CA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Player’s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20 ft from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When a runner crosses this line (1 foot completely over line &amp; touching ground) but does not reach the safe line, he is called out when a defensive player has the ball and is in contact with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 tag is necessary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Runners who have not crossed the line or runners who crossed the line but must tag up or missed a base, may return to third base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Commitment Line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Drawn from the front corner of the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When a runner touches the ground on or beyond the safe line prior to a defensive player legally holding the ball while in contact with home plate, the runner is safe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Tagging of runners between commitment and safe lines will be considered an obstruction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Runner will be called out for touching home plate or sliding across the safe line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Exception: in attempts to avoid a collision</a:t>
            </a: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Safe Line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Home Run Fence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5451" y="1404108"/>
            <a:ext cx="8893098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A team may hit one Over-the-Fence HR more than the opposing team.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Subsequent Over-the-Fence hits will count as OUTS until the opposing team hits an Over-the-Fence HR.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This is what will be referred to as “Match + 1”</a:t>
            </a:r>
            <a:endParaRPr lang="en-US" sz="32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If a ball bounces on the ground and then goes over the fence, it is a ground-rule double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Home Run Fence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6200" y="1676400"/>
            <a:ext cx="8915400" cy="59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287338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1182688"/>
            <a:ext cx="91440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3100" dirty="0">
                <a:solidFill>
                  <a:srgbClr val="FFFF00"/>
                </a:solidFill>
              </a:rPr>
              <a:t>EXCEPTION: Should awarding a home run or a ground rule double result in more than 5 runs scoring in an inning in which the mercy rule is enforced, only 5 runs will be scored and recorded for that inning.  The batter and runners are awarded the maximum number of bases such that no more than 5 runs score in the inning.  </a:t>
            </a:r>
          </a:p>
          <a:p>
            <a:pPr marL="381000" indent="-381000" algn="ctr" eaLnBrk="0" hangingPunct="0">
              <a:lnSpc>
                <a:spcPct val="110000"/>
              </a:lnSpc>
            </a:pPr>
            <a:r>
              <a:rPr lang="en-US" sz="3100" dirty="0">
                <a:solidFill>
                  <a:srgbClr val="FFFF00"/>
                </a:solidFill>
              </a:rPr>
              <a:t>For the purpose of the Match+1 rule, the over the fence hit is still counted as a Home Run.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1355725"/>
            <a:ext cx="79248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Base Umps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Stand where you will see the play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Home Umps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Do not lean on fence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Have a good view of the whole field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Do not totally rely on your base 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Umpiring Positioning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4572000" y="2667000"/>
            <a:ext cx="3124200" cy="3124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H="1" flipV="1">
            <a:off x="1600200" y="2819400"/>
            <a:ext cx="2971800" cy="2971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743200" y="36576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2667000" y="37338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51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243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6781800" y="3886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6705600" y="3962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632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624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7" name="Oval 33"/>
          <p:cNvSpPr>
            <a:spLocks noChangeArrowheads="1"/>
          </p:cNvSpPr>
          <p:nvPr/>
        </p:nvSpPr>
        <p:spPr bwMode="auto">
          <a:xfrm>
            <a:off x="4724400" y="5638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auto">
          <a:xfrm>
            <a:off x="3886200" y="5638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4800600" y="4419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6991350" y="2876550"/>
            <a:ext cx="457200" cy="457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6934200" y="3448050"/>
            <a:ext cx="457200" cy="457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6305550" y="25527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51054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4362450" y="37719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2514600" y="2743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4343400" y="1600200"/>
            <a:ext cx="228600" cy="228600"/>
            <a:chOff x="2736" y="1008"/>
            <a:chExt cx="144" cy="144"/>
          </a:xfrm>
        </p:grpSpPr>
        <p:sp>
          <p:nvSpPr>
            <p:cNvPr id="57388" name="Line 44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89" name="Line 45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7390" name="Group 46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57391" name="Line 47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92" name="Line 48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0" y="601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– For right-handed batters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192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– For left-handed batters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00800" y="4953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-  When runners coming to score (line up with safe line)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4400" y="144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3</a:t>
            </a:r>
            <a:r>
              <a:rPr lang="en-CA" baseline="30000" dirty="0">
                <a:solidFill>
                  <a:srgbClr val="FFFF00"/>
                </a:solidFill>
              </a:rPr>
              <a:t>rd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05200" y="22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2</a:t>
            </a:r>
            <a:r>
              <a:rPr lang="en-CA" baseline="30000" dirty="0">
                <a:solidFill>
                  <a:srgbClr val="FFFF00"/>
                </a:solidFill>
              </a:rPr>
              <a:t>nd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6477000" y="3429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" name="TextBox 58"/>
          <p:cNvSpPr txBox="1"/>
          <p:nvPr/>
        </p:nvSpPr>
        <p:spPr>
          <a:xfrm>
            <a:off x="57150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1</a:t>
            </a:r>
            <a:r>
              <a:rPr lang="en-CA" baseline="30000" dirty="0">
                <a:solidFill>
                  <a:srgbClr val="FFFF00"/>
                </a:solidFill>
              </a:rPr>
              <a:t>st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818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Don’t stand on foul line or in foul territory when making calls at 1</a:t>
            </a:r>
            <a:r>
              <a:rPr lang="en-CA" baseline="30000" dirty="0">
                <a:solidFill>
                  <a:srgbClr val="FFFF00"/>
                </a:solidFill>
              </a:rPr>
              <a:t>st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352800" y="6096000"/>
            <a:ext cx="6096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7385" idx="1"/>
          </p:cNvCxnSpPr>
          <p:nvPr/>
        </p:nvCxnSpPr>
        <p:spPr>
          <a:xfrm>
            <a:off x="1981200" y="1905000"/>
            <a:ext cx="600355" cy="90515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486400" y="4953000"/>
            <a:ext cx="838201" cy="45720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2" idx="1"/>
          </p:cNvCxnSpPr>
          <p:nvPr/>
        </p:nvCxnSpPr>
        <p:spPr>
          <a:xfrm flipH="1" flipV="1">
            <a:off x="5334000" y="6096000"/>
            <a:ext cx="762000" cy="24696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172200" y="1981200"/>
            <a:ext cx="228600" cy="533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7543800" y="1066800"/>
            <a:ext cx="990600" cy="2209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29000" y="26580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-  When all plays are occurring in the outfield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876800" y="3276600"/>
            <a:ext cx="228600" cy="609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572000" y="609600"/>
            <a:ext cx="533400" cy="762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0" y="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“Recommended” Umpiring positions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 animBg="1"/>
      <p:bldP spid="5738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Fair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Settles or is touched on fair ground between home &amp;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base or between home &amp;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Bounds past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 on or over fair ground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Touches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, 2</a:t>
            </a:r>
            <a:r>
              <a:rPr lang="en-US" baseline="30000" dirty="0">
                <a:solidFill>
                  <a:srgbClr val="FFFF00"/>
                </a:solidFill>
              </a:rPr>
              <a:t>nd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While on or over fair ground touches the person or clothing of an umpire or player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First falls on fair ground beyond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While over fair territory passed out of the playing field beyond the outfield fence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Hits a foul line pole on the fly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Foul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Settles on foul ground between home &amp;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base or between home &amp;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Bounds past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 on or over foul ground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While on or over foul ground touches the person or clothing of an umpire, player or any object foreign to the natural ground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Bat hits ball a second time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839200" cy="57912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 in the hands of batter when ball comes in contact with ball a second time: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If batter is in batter’s box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CA" dirty="0">
                <a:solidFill>
                  <a:srgbClr val="FFFF00"/>
                </a:solidFill>
              </a:rPr>
              <a:t> Foul Ball. 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If an entire foot of batter is completely outside batter’s box &amp; touching ground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OUT</a:t>
            </a:r>
            <a:r>
              <a:rPr lang="en-CA" dirty="0">
                <a:solidFill>
                  <a:srgbClr val="FFFF00"/>
                </a:solidFill>
              </a:rPr>
              <a:t>.</a:t>
            </a:r>
          </a:p>
          <a:p>
            <a:r>
              <a:rPr lang="en-CA" dirty="0">
                <a:solidFill>
                  <a:srgbClr val="FFFF00"/>
                </a:solidFill>
              </a:rPr>
              <a:t> Bat is out of batter’s hands (dropped):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Deliberately hits ball in fair territory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DEAD BALL, Batter </a:t>
            </a:r>
            <a:r>
              <a:rPr lang="en-CA" dirty="0">
                <a:solidFill>
                  <a:srgbClr val="FFFF00"/>
                </a:solidFill>
              </a:rPr>
              <a:t>is out. 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Ball hits bat on ground, batter NOT OUT. </a:t>
            </a:r>
          </a:p>
          <a:p>
            <a:pPr lvl="2"/>
            <a:r>
              <a:rPr lang="en-CA" dirty="0">
                <a:solidFill>
                  <a:srgbClr val="FFFF00"/>
                </a:solidFill>
              </a:rPr>
              <a:t>Bat in fair territory: FAIR/FOUL depending on where ball is touched or where it settles</a:t>
            </a:r>
          </a:p>
          <a:p>
            <a:pPr lvl="2"/>
            <a:r>
              <a:rPr lang="en-CA" dirty="0">
                <a:solidFill>
                  <a:srgbClr val="FFFF00"/>
                </a:solidFill>
              </a:rPr>
              <a:t>Bat in foul territory: FOUL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Outline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370954"/>
              </p:ext>
            </p:extLst>
          </p:nvPr>
        </p:nvGraphicFramePr>
        <p:xfrm>
          <a:off x="228600" y="1371601"/>
          <a:ext cx="8686800" cy="49218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3" action="ppaction://hlinksldjump"/>
                        </a:rPr>
                        <a:t>Timing of Game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4" action="ppaction://hlinksldjump"/>
                        </a:rPr>
                        <a:t>Umpiring Positioning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5" action="ppaction://hlinksldjump"/>
                        </a:rPr>
                        <a:t>Obstruction/Interference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6" action="ppaction://hlinksldjump"/>
                        </a:rPr>
                        <a:t>Mercy Rule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7" action="ppaction://hlinksldjump"/>
                        </a:rPr>
                        <a:t>Fair or Foul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8" action="ppaction://hlinksldjump"/>
                        </a:rPr>
                        <a:t>Hit by Batted Ball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9" action="ppaction://hlinksldjump"/>
                        </a:rPr>
                        <a:t>Ages</a:t>
                      </a:r>
                      <a:r>
                        <a:rPr lang="en-CA" sz="2000" baseline="0" dirty="0">
                          <a:hlinkClick r:id="rId9" action="ppaction://hlinksldjump"/>
                        </a:rPr>
                        <a:t> of Players</a:t>
                      </a:r>
                      <a:endParaRPr lang="en-CA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0" action="ppaction://hlinksldjump"/>
                        </a:rPr>
                        <a:t>Pitching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1" action="ppaction://hlinksldjump"/>
                        </a:rPr>
                        <a:t>Infield Fly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2" action="ppaction://hlinksldjump"/>
                        </a:rPr>
                        <a:t>Players &amp; Lineups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3" action="ppaction://hlinksldjump"/>
                        </a:rPr>
                        <a:t>Batting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4" action="ppaction://hlinksldjump"/>
                        </a:rPr>
                        <a:t>Intentionally Dropped Ball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5" action="ppaction://hlinksldjump"/>
                        </a:rPr>
                        <a:t>Uniforms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6" action="ppaction://hlinksldjump"/>
                        </a:rPr>
                        <a:t>Pop Fly behind Home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7" action="ppaction://hlinksldjump"/>
                        </a:rPr>
                        <a:t>Alternating Batters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8" action="ppaction://hlinksldjump"/>
                        </a:rPr>
                        <a:t>Equipment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9" action="ppaction://hlinksldjump"/>
                        </a:rPr>
                        <a:t>Batter’s Box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0" action="ppaction://hlinksldjump"/>
                        </a:rPr>
                        <a:t>Injuries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1" action="ppaction://hlinksldjump"/>
                        </a:rPr>
                        <a:t>Ground Rules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2" action="ppaction://hlinksldjump"/>
                        </a:rPr>
                        <a:t>Batting Out of Order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3" action="ppaction://hlinksldjump"/>
                        </a:rPr>
                        <a:t>Evaluations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4" action="ppaction://hlinksldjump"/>
                        </a:rPr>
                        <a:t>Jewelry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5" action="ppaction://hlinksldjump"/>
                        </a:rPr>
                        <a:t>Overrunning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26" action="ppaction://hlinksldjump"/>
                        </a:rPr>
                        <a:t>Post Game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27" action="ppaction://hlinksldjump"/>
                        </a:rPr>
                        <a:t>Diamond &amp;</a:t>
                      </a:r>
                      <a:r>
                        <a:rPr lang="en-CA" sz="2000" baseline="0" dirty="0">
                          <a:hlinkClick r:id="rId27" action="ppaction://hlinksldjump"/>
                        </a:rPr>
                        <a:t> Lines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8" action="ppaction://hlinksldjump"/>
                        </a:rPr>
                        <a:t>Leadoffs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9" action="ppaction://hlinksldjump"/>
                        </a:rPr>
                        <a:t>Gestures &amp;</a:t>
                      </a:r>
                      <a:r>
                        <a:rPr lang="en-CA" sz="2000" baseline="0" dirty="0">
                          <a:hlinkClick r:id="rId29" action="ppaction://hlinksldjump"/>
                        </a:rPr>
                        <a:t> Calls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30" action="ppaction://hlinksldjump"/>
                        </a:rPr>
                        <a:t>Home Run Fence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31" action="ppaction://hlinksldjump"/>
                        </a:rPr>
                        <a:t>Awarded Bases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1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grpSp>
        <p:nvGrpSpPr>
          <p:cNvPr id="163843" name="Group 3"/>
          <p:cNvGrpSpPr>
            <a:grpSpLocks/>
          </p:cNvGrpSpPr>
          <p:nvPr/>
        </p:nvGrpSpPr>
        <p:grpSpPr bwMode="auto">
          <a:xfrm>
            <a:off x="533400" y="990600"/>
            <a:ext cx="5791200" cy="3260725"/>
            <a:chOff x="336" y="624"/>
            <a:chExt cx="3360" cy="1892"/>
          </a:xfrm>
        </p:grpSpPr>
        <p:sp>
          <p:nvSpPr>
            <p:cNvPr id="163844" name="Line 4"/>
            <p:cNvSpPr>
              <a:spLocks noChangeShapeType="1"/>
            </p:cNvSpPr>
            <p:nvPr/>
          </p:nvSpPr>
          <p:spPr bwMode="auto">
            <a:xfrm flipV="1">
              <a:off x="2000" y="819"/>
              <a:ext cx="1696" cy="16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5" name="Line 5"/>
            <p:cNvSpPr>
              <a:spLocks noChangeShapeType="1"/>
            </p:cNvSpPr>
            <p:nvPr/>
          </p:nvSpPr>
          <p:spPr bwMode="auto">
            <a:xfrm flipH="1" flipV="1">
              <a:off x="336" y="853"/>
              <a:ext cx="1664" cy="1663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6" name="Line 6"/>
            <p:cNvSpPr>
              <a:spLocks noChangeShapeType="1"/>
            </p:cNvSpPr>
            <p:nvPr/>
          </p:nvSpPr>
          <p:spPr bwMode="auto">
            <a:xfrm flipV="1">
              <a:off x="1086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7" name="Line 7"/>
            <p:cNvSpPr>
              <a:spLocks noChangeShapeType="1"/>
            </p:cNvSpPr>
            <p:nvPr/>
          </p:nvSpPr>
          <p:spPr bwMode="auto">
            <a:xfrm flipH="1" flipV="1">
              <a:off x="2065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63848" name="Group 8"/>
            <p:cNvGrpSpPr>
              <a:grpSpLocks/>
            </p:cNvGrpSpPr>
            <p:nvPr/>
          </p:nvGrpSpPr>
          <p:grpSpPr bwMode="auto">
            <a:xfrm>
              <a:off x="1901" y="2255"/>
              <a:ext cx="197" cy="163"/>
              <a:chOff x="2736" y="3264"/>
              <a:chExt cx="288" cy="240"/>
            </a:xfrm>
          </p:grpSpPr>
          <p:sp>
            <p:nvSpPr>
              <p:cNvPr id="163849" name="Line 9"/>
              <p:cNvSpPr>
                <a:spLocks noChangeShapeType="1"/>
              </p:cNvSpPr>
              <p:nvPr/>
            </p:nvSpPr>
            <p:spPr bwMode="auto">
              <a:xfrm flipV="1">
                <a:off x="2736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3850" name="Line 10"/>
              <p:cNvSpPr>
                <a:spLocks noChangeShapeType="1"/>
              </p:cNvSpPr>
              <p:nvPr/>
            </p:nvSpPr>
            <p:spPr bwMode="auto">
              <a:xfrm flipV="1">
                <a:off x="3024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3851" name="Line 11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3852" name="Line 12"/>
            <p:cNvSpPr>
              <a:spLocks noChangeShapeType="1"/>
            </p:cNvSpPr>
            <p:nvPr/>
          </p:nvSpPr>
          <p:spPr bwMode="auto">
            <a:xfrm>
              <a:off x="1184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H="1">
              <a:off x="1184" y="1602"/>
              <a:ext cx="99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4" name="Line 14"/>
            <p:cNvSpPr>
              <a:spLocks noChangeShapeType="1"/>
            </p:cNvSpPr>
            <p:nvPr/>
          </p:nvSpPr>
          <p:spPr bwMode="auto">
            <a:xfrm flipV="1">
              <a:off x="2717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5" name="Line 15"/>
            <p:cNvSpPr>
              <a:spLocks noChangeShapeType="1"/>
            </p:cNvSpPr>
            <p:nvPr/>
          </p:nvSpPr>
          <p:spPr bwMode="auto">
            <a:xfrm>
              <a:off x="2717" y="1602"/>
              <a:ext cx="197" cy="19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6" name="Line 16"/>
            <p:cNvSpPr>
              <a:spLocks noChangeShapeType="1"/>
            </p:cNvSpPr>
            <p:nvPr/>
          </p:nvSpPr>
          <p:spPr bwMode="auto">
            <a:xfrm flipV="1">
              <a:off x="2914" y="1701"/>
              <a:ext cx="97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>
              <a:off x="2914" y="1602"/>
              <a:ext cx="97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8" name="AutoShape 18"/>
            <p:cNvSpPr>
              <a:spLocks noChangeArrowheads="1"/>
            </p:cNvSpPr>
            <p:nvPr/>
          </p:nvSpPr>
          <p:spPr bwMode="auto">
            <a:xfrm>
              <a:off x="1901" y="624"/>
              <a:ext cx="197" cy="195"/>
            </a:xfrm>
            <a:prstGeom prst="diamond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6385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52400" y="5105400"/>
            <a:ext cx="8686800" cy="16002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000">
                <a:solidFill>
                  <a:srgbClr val="FFFF00"/>
                </a:solidFill>
              </a:rPr>
              <a:t>5.	A runner is standing on third, one leg on the base and the other in foul territory.  Ground ball hits the leg that is on the base.</a:t>
            </a:r>
          </a:p>
        </p:txBody>
      </p:sp>
      <p:sp>
        <p:nvSpPr>
          <p:cNvPr id="163860" name="Oval 20"/>
          <p:cNvSpPr>
            <a:spLocks noChangeArrowheads="1"/>
          </p:cNvSpPr>
          <p:nvPr/>
        </p:nvSpPr>
        <p:spPr bwMode="auto">
          <a:xfrm>
            <a:off x="2819400" y="25146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61" name="Line 21"/>
          <p:cNvSpPr>
            <a:spLocks noChangeShapeType="1"/>
          </p:cNvSpPr>
          <p:nvPr/>
        </p:nvSpPr>
        <p:spPr bwMode="auto">
          <a:xfrm flipH="1" flipV="1">
            <a:off x="2133600" y="2743200"/>
            <a:ext cx="1295400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6096000" y="3810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FAIR</a:t>
            </a:r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 flipV="1">
            <a:off x="2133600" y="2590800"/>
            <a:ext cx="762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3868" name="Group 28"/>
          <p:cNvGrpSpPr>
            <a:grpSpLocks/>
          </p:cNvGrpSpPr>
          <p:nvPr/>
        </p:nvGrpSpPr>
        <p:grpSpPr bwMode="auto">
          <a:xfrm>
            <a:off x="1676400" y="1905000"/>
            <a:ext cx="265113" cy="762000"/>
            <a:chOff x="755" y="468"/>
            <a:chExt cx="1274" cy="3660"/>
          </a:xfrm>
        </p:grpSpPr>
        <p:sp>
          <p:nvSpPr>
            <p:cNvPr id="163864" name="Oval 24"/>
            <p:cNvSpPr>
              <a:spLocks noChangeArrowheads="1"/>
            </p:cNvSpPr>
            <p:nvPr/>
          </p:nvSpPr>
          <p:spPr bwMode="auto">
            <a:xfrm>
              <a:off x="984" y="468"/>
              <a:ext cx="816" cy="816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5" name="Line 25"/>
            <p:cNvSpPr>
              <a:spLocks noChangeShapeType="1"/>
            </p:cNvSpPr>
            <p:nvPr/>
          </p:nvSpPr>
          <p:spPr bwMode="auto">
            <a:xfrm>
              <a:off x="1392" y="1296"/>
              <a:ext cx="0" cy="176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6" name="Line 26"/>
            <p:cNvSpPr>
              <a:spLocks noChangeShapeType="1"/>
            </p:cNvSpPr>
            <p:nvPr/>
          </p:nvSpPr>
          <p:spPr bwMode="auto">
            <a:xfrm flipH="1">
              <a:off x="755" y="3024"/>
              <a:ext cx="637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7" name="Line 27"/>
            <p:cNvSpPr>
              <a:spLocks noChangeShapeType="1"/>
            </p:cNvSpPr>
            <p:nvPr/>
          </p:nvSpPr>
          <p:spPr bwMode="auto">
            <a:xfrm>
              <a:off x="1392" y="3024"/>
              <a:ext cx="637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533400" y="990600"/>
            <a:ext cx="5791200" cy="3260725"/>
            <a:chOff x="336" y="624"/>
            <a:chExt cx="3360" cy="1892"/>
          </a:xfrm>
        </p:grpSpPr>
        <p:sp>
          <p:nvSpPr>
            <p:cNvPr id="165892" name="Line 4"/>
            <p:cNvSpPr>
              <a:spLocks noChangeShapeType="1"/>
            </p:cNvSpPr>
            <p:nvPr/>
          </p:nvSpPr>
          <p:spPr bwMode="auto">
            <a:xfrm flipV="1">
              <a:off x="2000" y="819"/>
              <a:ext cx="1696" cy="16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3" name="Line 5"/>
            <p:cNvSpPr>
              <a:spLocks noChangeShapeType="1"/>
            </p:cNvSpPr>
            <p:nvPr/>
          </p:nvSpPr>
          <p:spPr bwMode="auto">
            <a:xfrm flipH="1" flipV="1">
              <a:off x="336" y="853"/>
              <a:ext cx="1664" cy="1663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4" name="Line 6"/>
            <p:cNvSpPr>
              <a:spLocks noChangeShapeType="1"/>
            </p:cNvSpPr>
            <p:nvPr/>
          </p:nvSpPr>
          <p:spPr bwMode="auto">
            <a:xfrm flipV="1">
              <a:off x="1086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5" name="Line 7"/>
            <p:cNvSpPr>
              <a:spLocks noChangeShapeType="1"/>
            </p:cNvSpPr>
            <p:nvPr/>
          </p:nvSpPr>
          <p:spPr bwMode="auto">
            <a:xfrm flipH="1" flipV="1">
              <a:off x="2065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65896" name="Group 8"/>
            <p:cNvGrpSpPr>
              <a:grpSpLocks/>
            </p:cNvGrpSpPr>
            <p:nvPr/>
          </p:nvGrpSpPr>
          <p:grpSpPr bwMode="auto">
            <a:xfrm>
              <a:off x="1901" y="2255"/>
              <a:ext cx="197" cy="163"/>
              <a:chOff x="2736" y="3264"/>
              <a:chExt cx="288" cy="240"/>
            </a:xfrm>
          </p:grpSpPr>
          <p:sp>
            <p:nvSpPr>
              <p:cNvPr id="165897" name="Line 9"/>
              <p:cNvSpPr>
                <a:spLocks noChangeShapeType="1"/>
              </p:cNvSpPr>
              <p:nvPr/>
            </p:nvSpPr>
            <p:spPr bwMode="auto">
              <a:xfrm flipV="1">
                <a:off x="2736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5898" name="Line 10"/>
              <p:cNvSpPr>
                <a:spLocks noChangeShapeType="1"/>
              </p:cNvSpPr>
              <p:nvPr/>
            </p:nvSpPr>
            <p:spPr bwMode="auto">
              <a:xfrm flipV="1">
                <a:off x="3024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5899" name="Line 11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5900" name="Line 12"/>
            <p:cNvSpPr>
              <a:spLocks noChangeShapeType="1"/>
            </p:cNvSpPr>
            <p:nvPr/>
          </p:nvSpPr>
          <p:spPr bwMode="auto">
            <a:xfrm>
              <a:off x="1184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 flipH="1">
              <a:off x="1184" y="1602"/>
              <a:ext cx="99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2" name="Line 14"/>
            <p:cNvSpPr>
              <a:spLocks noChangeShapeType="1"/>
            </p:cNvSpPr>
            <p:nvPr/>
          </p:nvSpPr>
          <p:spPr bwMode="auto">
            <a:xfrm flipV="1">
              <a:off x="2717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3" name="Line 15"/>
            <p:cNvSpPr>
              <a:spLocks noChangeShapeType="1"/>
            </p:cNvSpPr>
            <p:nvPr/>
          </p:nvSpPr>
          <p:spPr bwMode="auto">
            <a:xfrm>
              <a:off x="2717" y="1602"/>
              <a:ext cx="197" cy="19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4" name="Line 16"/>
            <p:cNvSpPr>
              <a:spLocks noChangeShapeType="1"/>
            </p:cNvSpPr>
            <p:nvPr/>
          </p:nvSpPr>
          <p:spPr bwMode="auto">
            <a:xfrm flipV="1">
              <a:off x="2914" y="1701"/>
              <a:ext cx="97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>
              <a:off x="2914" y="1602"/>
              <a:ext cx="97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6" name="AutoShape 18"/>
            <p:cNvSpPr>
              <a:spLocks noChangeArrowheads="1"/>
            </p:cNvSpPr>
            <p:nvPr/>
          </p:nvSpPr>
          <p:spPr bwMode="auto">
            <a:xfrm>
              <a:off x="1901" y="624"/>
              <a:ext cx="197" cy="195"/>
            </a:xfrm>
            <a:prstGeom prst="diamond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6590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52400" y="5105400"/>
            <a:ext cx="8686800" cy="16002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000">
                <a:solidFill>
                  <a:srgbClr val="FFFF00"/>
                </a:solidFill>
              </a:rPr>
              <a:t>7.	The ball rolls directly along the foul line, touches a corner of the base and then rolls foul, never passing the base.</a:t>
            </a:r>
          </a:p>
        </p:txBody>
      </p:sp>
      <p:sp>
        <p:nvSpPr>
          <p:cNvPr id="165908" name="Oval 20"/>
          <p:cNvSpPr>
            <a:spLocks noChangeArrowheads="1"/>
          </p:cNvSpPr>
          <p:nvPr/>
        </p:nvSpPr>
        <p:spPr bwMode="auto">
          <a:xfrm>
            <a:off x="1371600" y="35814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 flipH="1" flipV="1">
            <a:off x="2133600" y="2819400"/>
            <a:ext cx="1295400" cy="1219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096000" y="3810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FAIR</a:t>
            </a:r>
          </a:p>
        </p:txBody>
      </p:sp>
      <p:sp>
        <p:nvSpPr>
          <p:cNvPr id="165911" name="Line 23"/>
          <p:cNvSpPr>
            <a:spLocks noChangeShapeType="1"/>
          </p:cNvSpPr>
          <p:nvPr/>
        </p:nvSpPr>
        <p:spPr bwMode="auto">
          <a:xfrm flipH="1">
            <a:off x="1600200" y="2971800"/>
            <a:ext cx="457200" cy="533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52400" y="855663"/>
            <a:ext cx="8763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Number of pitches</a:t>
            </a:r>
          </a:p>
          <a:p>
            <a:pPr marL="857250" lvl="1" indent="-28575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3 per batter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Pitcher must keep one foot behind pitcher’s line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Pitcher must be within 1 m of middle of diamond (imaginary line between home and 2nd)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Batter called out if batted ball hits pitcher before fielders have a chance to play it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 ball may be returned to the pitcher once the play is over, by a player in the INFIELD.</a:t>
            </a:r>
            <a:endParaRPr lang="en-US" sz="2400" b="1" i="1" dirty="0">
              <a:latin typeface="Times New Roman" pitchFamily="18" charset="0"/>
            </a:endParaRPr>
          </a:p>
        </p:txBody>
      </p:sp>
      <p:pic>
        <p:nvPicPr>
          <p:cNvPr id="61445" name="Picture 5" descr="batter_up"/>
          <p:cNvPicPr>
            <a:picLocks noChangeAspect="1" noChangeArrowheads="1"/>
          </p:cNvPicPr>
          <p:nvPr/>
        </p:nvPicPr>
        <p:blipFill>
          <a:blip r:embed="rId2" cstate="print"/>
          <a:srcRect l="17778" r="20000"/>
          <a:stretch>
            <a:fillRect/>
          </a:stretch>
        </p:blipFill>
        <p:spPr bwMode="auto">
          <a:xfrm>
            <a:off x="7123113" y="152400"/>
            <a:ext cx="1639887" cy="1981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Pitching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610600" cy="532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Thrown bats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Automatic out, dead ball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Next thrown bat = out + ejection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Bunt = Contact between bat &amp; ball which does not involve a full swing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Chopped balls = Ball hit with full downward swing with intent to bounce ball high into the air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Bunt or Chopped ball = OUT</a:t>
            </a:r>
            <a:r>
              <a:rPr lang="en-US" sz="3000" dirty="0">
                <a:solidFill>
                  <a:srgbClr val="FFFF00"/>
                </a:solidFill>
              </a:rPr>
              <a:t> + dead ball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endParaRPr lang="en-US" sz="2400" b="1" i="1" dirty="0">
              <a:latin typeface="Times New Roman" pitchFamily="18" charset="0"/>
            </a:endParaRP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8001000" y="76200"/>
          <a:ext cx="98583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622440" imgH="1684080" progId="">
                  <p:embed/>
                </p:oleObj>
              </mc:Choice>
              <mc:Fallback>
                <p:oleObj name="Clip" r:id="rId2" imgW="622440" imgH="16840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76200"/>
                        <a:ext cx="985838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Batting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28600" y="1355725"/>
            <a:ext cx="6858000" cy="277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batted ball in foul territory behind the batter will be considered an out if it is legally caught, no matter the height it reaches.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Pop Fly Behind Home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507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Batter’s Line is drawn 3 feed in front of home plate and extends past foul lines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Batter should be facing home plate and</a:t>
            </a:r>
            <a:r>
              <a:rPr lang="en-US" sz="2800" dirty="0">
                <a:solidFill>
                  <a:srgbClr val="FFFF00"/>
                </a:solidFill>
              </a:rPr>
              <a:t> be able to reasonably contact home plate with the bat</a:t>
            </a:r>
            <a:r>
              <a:rPr lang="en-CA" sz="2800" dirty="0">
                <a:solidFill>
                  <a:srgbClr val="FFFF00"/>
                </a:solidFill>
              </a:rPr>
              <a:t>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If batter steps on home plate or completely past the line when his/her swing makes contact with the pitched ball, he/she will immediately be called out.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Play is dead, all runners return to last base touched before the hit.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Batter’s Line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-5136205" y="1044947"/>
            <a:ext cx="20687489" cy="11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Batter’s Line</a:t>
            </a:r>
          </a:p>
        </p:txBody>
      </p:sp>
      <p:pic>
        <p:nvPicPr>
          <p:cNvPr id="149506" name="Picture 2">
            <a:extLst>
              <a:ext uri="{FF2B5EF4-FFF2-40B4-BE49-F238E27FC236}">
                <a16:creationId xmlns:a16="http://schemas.microsoft.com/office/drawing/2014/main" id="{9C6F5909-FE5E-192A-AC4F-8AACB5A9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2629"/>
            <a:ext cx="8382000" cy="51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61991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>
                <a:solidFill>
                  <a:srgbClr val="FFFF00"/>
                </a:solidFill>
              </a:rPr>
              <a:t>When a team bats out of order, the play may be appealed, even after the batter has completed the at-bat, as long as it is BEFORE the next pitch.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3429000" y="3457575"/>
            <a:ext cx="5715000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3</a:t>
            </a:r>
            <a:r>
              <a:rPr lang="en-US" sz="2900" baseline="30000">
                <a:solidFill>
                  <a:srgbClr val="FFFF00"/>
                </a:solidFill>
              </a:rPr>
              <a:t>rd</a:t>
            </a:r>
            <a:r>
              <a:rPr lang="en-US" sz="2900">
                <a:solidFill>
                  <a:srgbClr val="FFFF00"/>
                </a:solidFill>
              </a:rPr>
              <a:t> inning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M1 batted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M3 bats after M1, skipping M2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2819400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Batting Order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M1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M2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M3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F1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Batting Out</a:t>
            </a:r>
            <a:r>
              <a:rPr lang="en-CA" baseline="0" dirty="0">
                <a:solidFill>
                  <a:srgbClr val="FFFF00"/>
                </a:solidFill>
              </a:rPr>
              <a:t> of Order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Batting Out of Order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124200" y="762000"/>
            <a:ext cx="571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000" dirty="0">
                <a:solidFill>
                  <a:srgbClr val="FFFF00"/>
                </a:solidFill>
              </a:rPr>
              <a:t>M1 batted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000" dirty="0">
                <a:solidFill>
                  <a:srgbClr val="FFFF00"/>
                </a:solidFill>
              </a:rPr>
              <a:t>M3 bats after M1, skipping M2</a:t>
            </a:r>
          </a:p>
        </p:txBody>
      </p:sp>
      <p:graphicFrame>
        <p:nvGraphicFramePr>
          <p:cNvPr id="146576" name="Group 144"/>
          <p:cNvGraphicFramePr>
            <a:graphicFrameLocks noGrp="1"/>
          </p:cNvGraphicFramePr>
          <p:nvPr/>
        </p:nvGraphicFramePr>
        <p:xfrm>
          <a:off x="228600" y="2057400"/>
          <a:ext cx="8763000" cy="42672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When is appeal made?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Before improper batter (M3) completes at bat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After improper batter (M3) completes at bat, but before next pitch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After first pitch to next batter, F1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Calling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Proper batter (M2) take place in batter’s box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M2 assumes pitch count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Proper batter (M2) out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advanced due to actions of improper batter nullified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Next batter is batter who follows the proper batter (M2) called out = M3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runs scored and bases run are legal.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Next batter is the one who follows improper batter = F1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M2 skipped, not out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6520" name="Text Box 88"/>
          <p:cNvSpPr txBox="1">
            <a:spLocks noChangeArrowheads="1"/>
          </p:cNvSpPr>
          <p:nvPr/>
        </p:nvSpPr>
        <p:spPr bwMode="auto">
          <a:xfrm>
            <a:off x="76200" y="228600"/>
            <a:ext cx="1752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Batting Order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M1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M2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M3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F1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7620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Any batter-runner can overrun 1</a:t>
            </a:r>
            <a:r>
              <a:rPr lang="en-US" sz="3000" baseline="30000" dirty="0">
                <a:solidFill>
                  <a:srgbClr val="FFFF00"/>
                </a:solidFill>
              </a:rPr>
              <a:t>st</a:t>
            </a:r>
            <a:r>
              <a:rPr lang="en-US" sz="3000" dirty="0">
                <a:solidFill>
                  <a:srgbClr val="FFFF00"/>
                </a:solidFill>
              </a:rPr>
              <a:t> base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Any player overrunning 2</a:t>
            </a:r>
            <a:r>
              <a:rPr lang="en-CA" sz="3000" baseline="30000" dirty="0">
                <a:solidFill>
                  <a:srgbClr val="FFFF00"/>
                </a:solidFill>
              </a:rPr>
              <a:t>nd</a:t>
            </a:r>
            <a:r>
              <a:rPr lang="en-CA" sz="3000" dirty="0">
                <a:solidFill>
                  <a:srgbClr val="FFFF00"/>
                </a:solidFill>
              </a:rPr>
              <a:t> or 3</a:t>
            </a:r>
            <a:r>
              <a:rPr lang="en-CA" sz="3000" baseline="30000" dirty="0">
                <a:solidFill>
                  <a:srgbClr val="FFFF00"/>
                </a:solidFill>
              </a:rPr>
              <a:t>rd</a:t>
            </a:r>
            <a:r>
              <a:rPr lang="en-CA" sz="3000" dirty="0">
                <a:solidFill>
                  <a:srgbClr val="FFFF00"/>
                </a:solidFill>
              </a:rPr>
              <a:t> base will be liable to be put out</a:t>
            </a:r>
            <a:endParaRPr lang="en-US" sz="3000" dirty="0">
              <a:solidFill>
                <a:srgbClr val="FFFF00"/>
              </a:solidFill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875463" y="4038600"/>
          <a:ext cx="22685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162240" imgH="3928680" progId="">
                  <p:embed/>
                </p:oleObj>
              </mc:Choice>
              <mc:Fallback>
                <p:oleObj name="Clip" r:id="rId2" imgW="3162240" imgH="3928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038600"/>
                        <a:ext cx="2268537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Overrunning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28800" y="1308100"/>
            <a:ext cx="548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Timing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Players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Uniform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Equipment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Start of Game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6553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Runners may not leave their bases until a pitched ball is hit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Runners caught leading off are immediately called out 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Play is dead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Ball is re-pitched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6875463" y="4038600"/>
          <a:ext cx="22685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162240" imgH="3928680" progId="">
                  <p:embed/>
                </p:oleObj>
              </mc:Choice>
              <mc:Fallback>
                <p:oleObj name="Clip" r:id="rId2" imgW="3162240" imgH="3928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038600"/>
                        <a:ext cx="2268537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715000" y="6629400"/>
            <a:ext cx="1600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7592" name="Picture 8" descr="umpir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188" y="5105400"/>
            <a:ext cx="1192212" cy="17526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Leadoffs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685800" y="1331913"/>
            <a:ext cx="7772400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Bases awarded when: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Thrown ball goes out of play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A glove is thrown at the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A defensive player goes out of play with the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One base is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UNINTENTIONALLY enters dead ball area with ball in possession (note time of infraction)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Awarded Bases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Awarded Bases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Two bases are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an overthrown ball goes out of play (note time of throw)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INTENTIONALLY enters dead ball area with ball in possession (note time of infraction)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throws glove or cap at thrown ball (note time of throw); delayed dead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Awarded Bases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001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Three bases are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throws glove or cap at fair batted ball (note time of pitch); delayed dead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Home run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Batted ball that would have been a HR is stopped by a piece of equipment thrown by a fielder.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1660525"/>
            <a:ext cx="472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u="sng" dirty="0" err="1">
                <a:solidFill>
                  <a:srgbClr val="FFFF00"/>
                </a:solidFill>
              </a:rPr>
              <a:t>D</a:t>
            </a:r>
            <a:r>
              <a:rPr lang="en-US" sz="3000" dirty="0" err="1">
                <a:solidFill>
                  <a:srgbClr val="FFFF00"/>
                </a:solidFill>
              </a:rPr>
              <a:t>efence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u="sng" dirty="0" err="1">
                <a:solidFill>
                  <a:srgbClr val="FFFF00"/>
                </a:solidFill>
              </a:rPr>
              <a:t>OB</a:t>
            </a:r>
            <a:r>
              <a:rPr lang="en-US" sz="3000" dirty="0" err="1">
                <a:solidFill>
                  <a:srgbClr val="FFFF00"/>
                </a:solidFill>
              </a:rPr>
              <a:t>structs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u="sng" dirty="0">
                <a:solidFill>
                  <a:srgbClr val="FFFF00"/>
                </a:solidFill>
              </a:rPr>
              <a:t>O</a:t>
            </a:r>
            <a:r>
              <a:rPr lang="en-US" sz="3000" dirty="0">
                <a:solidFill>
                  <a:srgbClr val="FFFF00"/>
                </a:solidFill>
              </a:rPr>
              <a:t>ffence </a:t>
            </a:r>
            <a:r>
              <a:rPr lang="en-US" sz="3000" u="sng" dirty="0" err="1">
                <a:solidFill>
                  <a:srgbClr val="FFFF00"/>
                </a:solidFill>
              </a:rPr>
              <a:t>IN</a:t>
            </a:r>
            <a:r>
              <a:rPr lang="en-US" sz="3000" dirty="0" err="1">
                <a:solidFill>
                  <a:srgbClr val="FFFF00"/>
                </a:solidFill>
              </a:rPr>
              <a:t>terferes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4267200" y="1905000"/>
            <a:ext cx="4495800" cy="914400"/>
            <a:chOff x="2688" y="1200"/>
            <a:chExt cx="2832" cy="576"/>
          </a:xfrm>
        </p:grpSpPr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>
              <a:off x="2688" y="1344"/>
              <a:ext cx="153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V="1">
              <a:off x="2688" y="1536"/>
              <a:ext cx="1536" cy="24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4320" y="1200"/>
              <a:ext cx="12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81000" indent="-381000" eaLnBrk="0" hangingPunct="0">
                <a:lnSpc>
                  <a:spcPct val="150000"/>
                </a:lnSpc>
              </a:pPr>
              <a:r>
                <a:rPr lang="en-US" sz="3000">
                  <a:solidFill>
                    <a:srgbClr val="FFFF00"/>
                  </a:solidFill>
                </a:rPr>
                <a:t>DOBOIN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8617" name="Group 9"/>
          <p:cNvGrpSpPr>
            <a:grpSpLocks/>
          </p:cNvGrpSpPr>
          <p:nvPr/>
        </p:nvGrpSpPr>
        <p:grpSpPr bwMode="auto">
          <a:xfrm>
            <a:off x="2057400" y="3200400"/>
            <a:ext cx="2349500" cy="3581400"/>
            <a:chOff x="1296" y="2016"/>
            <a:chExt cx="1480" cy="2256"/>
          </a:xfrm>
        </p:grpSpPr>
        <p:pic>
          <p:nvPicPr>
            <p:cNvPr id="68618" name="Picture 10" descr="dough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96" y="2016"/>
              <a:ext cx="1480" cy="2256"/>
            </a:xfrm>
            <a:prstGeom prst="rect">
              <a:avLst/>
            </a:prstGeom>
            <a:noFill/>
          </p:spPr>
        </p:pic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1920" y="3264"/>
              <a:ext cx="4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6000" b="1"/>
                <a:t>N</a:t>
              </a:r>
            </a:p>
          </p:txBody>
        </p:sp>
      </p:grp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181600" y="5029200"/>
            <a:ext cx="2819400" cy="70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</a:pPr>
            <a:r>
              <a:rPr lang="en-US" sz="3000">
                <a:solidFill>
                  <a:srgbClr val="FFFF00"/>
                </a:solidFill>
              </a:rPr>
              <a:t>DO BOI “N”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Obstruction /</a:t>
            </a:r>
            <a:r>
              <a:rPr lang="en-CA" baseline="0" dirty="0">
                <a:solidFill>
                  <a:srgbClr val="FFFF00"/>
                </a:solidFill>
              </a:rPr>
              <a:t> Interference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Defense hinders or prevents offense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Delayed dead ball, not dead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Runners are automatically awarded the base(s), in umpire’s judgement that should be awarded, after the play is over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Give warning to fielder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Obstruction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1391011"/>
            <a:ext cx="8534400" cy="4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Offense impedes, hinders or confuses defense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Play is always called Dead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If a runner interferes with a potential double play, both the runner who committed the interference, and the succeeding runner also called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Give warning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Interference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Interference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28600" y="1393825"/>
            <a:ext cx="87630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intentionally kicks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runs into fielder attempting to field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IF obvious attempt to prevent double play, immediate succeeding runner also called 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Interference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630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interferes with thrown ball (runner not put out)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IF obvious attempt to prevent double play, immediate succeeding runner also called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interferes with thrown ball (already out or scored)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closest to home is out</a:t>
            </a:r>
          </a:p>
          <a:p>
            <a:pPr marL="857250" lvl="1" indent="-285750"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Interference – Breaking up double plays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28600" y="1598950"/>
            <a:ext cx="8763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not yet out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Interferes with a potential double play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interfering called out; Succeeding runner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already out (tagged out, forced out, etc.) or already scored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Proceeds to interfere with fielder or ball to prevent a play on another runner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closest to home plate called out</a:t>
            </a: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30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09600" y="1946275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15 minute Grace Period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Players must be present for Devotions AND Opening Prayer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Finish game 15 min prior to start of next game, i.e. game should last 1 hr 30 min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After 3 to 4 innings – speed up the game Limit time for warm-ups of 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rgbClr val="FFFF00"/>
                </a:solidFill>
              </a:rPr>
              <a:t>pitchers &amp; fielders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82196"/>
              </p:ext>
            </p:extLst>
          </p:nvPr>
        </p:nvGraphicFramePr>
        <p:xfrm>
          <a:off x="7267872" y="5105400"/>
          <a:ext cx="1876128" cy="176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857880" imgH="807840" progId="">
                  <p:embed/>
                </p:oleObj>
              </mc:Choice>
              <mc:Fallback>
                <p:oleObj name="Clip" r:id="rId3" imgW="857880" imgH="8078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872" y="5105400"/>
                        <a:ext cx="1876128" cy="1768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Timing of Game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685800" y="1417638"/>
            <a:ext cx="77724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Runner on base – NOT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Before touching or passing an infielder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Dead ball – TIME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BR awarded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Runners return to previous base, unless forced to advance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After touching or passing an infielder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Live ball, in play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Hit by Batted Ball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Hit by batted ball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28600" y="917575"/>
            <a:ext cx="8610600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Runner not on base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Before an </a:t>
            </a:r>
            <a:r>
              <a:rPr lang="en-US" sz="2800" dirty="0">
                <a:solidFill>
                  <a:srgbClr val="FFFF00"/>
                </a:solidFill>
              </a:rPr>
              <a:t>infielder has a chance to make play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Dead ball, runner OUT, INTERFERENCE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BR awarded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, others return to base last touched.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Ball touched infielder before hitting runner OR passed an infielder and another fielder does not have chance to make play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Not out, live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43000" y="1660525"/>
            <a:ext cx="8001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Less than 2 outs</a:t>
            </a:r>
            <a:endParaRPr lang="en-US" sz="2400">
              <a:latin typeface="Times New Roman" pitchFamily="18" charset="0"/>
            </a:endParaRP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Runners at (1</a:t>
            </a:r>
            <a:r>
              <a:rPr lang="en-US" sz="3000" baseline="30000">
                <a:solidFill>
                  <a:srgbClr val="FFFF00"/>
                </a:solidFill>
              </a:rPr>
              <a:t>st</a:t>
            </a:r>
            <a:r>
              <a:rPr lang="en-US" sz="3000">
                <a:solidFill>
                  <a:srgbClr val="FFFF00"/>
                </a:solidFill>
              </a:rPr>
              <a:t> &amp; 2</a:t>
            </a:r>
            <a:r>
              <a:rPr lang="en-US" sz="3000" baseline="30000">
                <a:solidFill>
                  <a:srgbClr val="FFFF00"/>
                </a:solidFill>
              </a:rPr>
              <a:t>nd</a:t>
            </a:r>
            <a:r>
              <a:rPr lang="en-US" sz="3000">
                <a:solidFill>
                  <a:srgbClr val="FFFF00"/>
                </a:solidFill>
              </a:rPr>
              <a:t>) or (1</a:t>
            </a:r>
            <a:r>
              <a:rPr lang="en-US" sz="3000" baseline="30000">
                <a:solidFill>
                  <a:srgbClr val="FFFF00"/>
                </a:solidFill>
              </a:rPr>
              <a:t>st</a:t>
            </a:r>
            <a:r>
              <a:rPr lang="en-US" sz="3000">
                <a:solidFill>
                  <a:srgbClr val="FFFF00"/>
                </a:solidFill>
              </a:rPr>
              <a:t>, 2</a:t>
            </a:r>
            <a:r>
              <a:rPr lang="en-US" sz="3000" baseline="30000">
                <a:solidFill>
                  <a:srgbClr val="FFFF00"/>
                </a:solidFill>
              </a:rPr>
              <a:t>nd</a:t>
            </a:r>
            <a:r>
              <a:rPr lang="en-US" sz="3000">
                <a:solidFill>
                  <a:srgbClr val="FFFF00"/>
                </a:solidFill>
              </a:rPr>
              <a:t> &amp; 3</a:t>
            </a:r>
            <a:r>
              <a:rPr lang="en-US" sz="3000" baseline="30000">
                <a:solidFill>
                  <a:srgbClr val="FFFF00"/>
                </a:solidFill>
              </a:rPr>
              <a:t>rd</a:t>
            </a:r>
            <a:r>
              <a:rPr lang="en-US" sz="3000">
                <a:solidFill>
                  <a:srgbClr val="FFFF00"/>
                </a:solidFill>
              </a:rPr>
              <a:t>)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Batter is automatically out if ball is Fair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If ball goes foul, treat it as foul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Live ball, runners may advance at their own discretion  (not dead ball)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41300" y="3581400"/>
          <a:ext cx="11303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395000" imgH="3926880" progId="">
                  <p:embed/>
                </p:oleObj>
              </mc:Choice>
              <mc:Fallback>
                <p:oleObj name="Clip" r:id="rId2" imgW="1395000" imgH="3926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581400"/>
                        <a:ext cx="1130300" cy="318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Infield Fly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50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Less than 2 outs</a:t>
            </a:r>
            <a:endParaRPr lang="en-US" sz="2900" dirty="0">
              <a:latin typeface="Times New Roman" pitchFamily="18" charset="0"/>
            </a:endParaRP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Runners at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 &amp; 2</a:t>
            </a:r>
            <a:r>
              <a:rPr lang="en-US" sz="2900" baseline="30000" dirty="0">
                <a:solidFill>
                  <a:srgbClr val="FFFF00"/>
                </a:solidFill>
              </a:rPr>
              <a:t>nd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 &amp; 3</a:t>
            </a:r>
            <a:r>
              <a:rPr lang="en-US" sz="2900" baseline="30000" dirty="0">
                <a:solidFill>
                  <a:srgbClr val="FFFF00"/>
                </a:solidFill>
              </a:rPr>
              <a:t>rd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, 2</a:t>
            </a:r>
            <a:r>
              <a:rPr lang="en-US" sz="2900" baseline="30000" dirty="0">
                <a:solidFill>
                  <a:srgbClr val="FFFF00"/>
                </a:solidFill>
              </a:rPr>
              <a:t>nd</a:t>
            </a:r>
            <a:r>
              <a:rPr lang="en-US" sz="2900" dirty="0">
                <a:solidFill>
                  <a:srgbClr val="FFFF00"/>
                </a:solidFill>
              </a:rPr>
              <a:t> &amp; 3</a:t>
            </a:r>
            <a:r>
              <a:rPr lang="en-US" sz="2900" baseline="30000" dirty="0">
                <a:solidFill>
                  <a:srgbClr val="FFFF00"/>
                </a:solidFill>
              </a:rPr>
              <a:t>rd</a:t>
            </a:r>
            <a:r>
              <a:rPr lang="en-US" sz="2900" dirty="0">
                <a:solidFill>
                  <a:srgbClr val="FFFF00"/>
                </a:solidFill>
              </a:rPr>
              <a:t>)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Fielder intentionally drops a fair fly ball / line drive which can be caught by an infielder with </a:t>
            </a:r>
            <a:br>
              <a:rPr lang="en-US" sz="2900" dirty="0">
                <a:solidFill>
                  <a:srgbClr val="FFFF00"/>
                </a:solidFill>
              </a:rPr>
            </a:br>
            <a:r>
              <a:rPr lang="en-US" sz="2900" dirty="0">
                <a:solidFill>
                  <a:srgbClr val="FFFF00"/>
                </a:solidFill>
              </a:rPr>
              <a:t>ordinary effort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Batter is out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Ball is dead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Runners return to last base touched at time of pitch</a:t>
            </a: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7238" y="3733800"/>
            <a:ext cx="17319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Intentionally Dropped Ball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56" name="Group 140"/>
          <p:cNvGraphicFramePr>
            <a:graphicFrameLocks noGrp="1"/>
          </p:cNvGraphicFramePr>
          <p:nvPr/>
        </p:nvGraphicFramePr>
        <p:xfrm>
          <a:off x="381000" y="244475"/>
          <a:ext cx="8458200" cy="638683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IFF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IDB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Outs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&lt;2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&lt;2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(1,2); (1,2,3)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(1); (1,2); (1,3); (1,2,3)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Fly ball over IF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Pop up OR line drive in IF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Dead/Live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Live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Dead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 at own risk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may not advance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Fielder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Ball does not need to touch fielder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Must touch ball &amp; intentionally drop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1524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Infield Fly &amp; 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Intentionally Dropped Ball?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1905000"/>
            <a:ext cx="51054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In a situation where both IFF &amp; IDB can apply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If an Infield Fly is ruled, it has precedence over an intentionally dropped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942" y="1600200"/>
            <a:ext cx="373565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Alternating batters are allowed 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When there are too many male batters to be put into the lineup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Example: 14 males &amp; 3 females on a team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Can only have 9 male spots in the line-up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All 14 male batters can be in the line-up; some as alternating batters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Alternating Batters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Alternating Batters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M1 / M10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M2 / M11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M3 / M12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F1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M4 / M13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M5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M6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F2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M7 / M14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M8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M9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F3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29000" y="1676400"/>
            <a:ext cx="54102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Only for male batters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Only when there are too many male batters for the </a:t>
            </a:r>
            <a:r>
              <a:rPr lang="en-CA" sz="3000" dirty="0" err="1">
                <a:solidFill>
                  <a:srgbClr val="FFFF00"/>
                </a:solidFill>
              </a:rPr>
              <a:t>female:male</a:t>
            </a:r>
            <a:r>
              <a:rPr lang="en-CA" sz="3000" dirty="0">
                <a:solidFill>
                  <a:srgbClr val="FFFF00"/>
                </a:solidFill>
              </a:rPr>
              <a:t> ratio of 1:3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two players sharing a batting spot must alternate at-bats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Alternating Batters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287988"/>
            <a:ext cx="8229600" cy="48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Must notify umpires &amp; other team of alternating batters prior to start of the game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Two batters who alternate turns may also take the field in the same inning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 alternating batter may bat two consecutive at-bats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other batter is absent, and is not there for their turn to bat, then an out is recorded.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48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Substitute runners for injured batters are allowed after the batter makes it to 1st and the play is over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Maximum of 3 and substitute can be any eligible player of the same sex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Cannot be used as a substitute runner again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injured batter need not be removed from the game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Injuries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924800" cy="33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Complete game = 8 innings</a:t>
            </a:r>
          </a:p>
          <a:p>
            <a:pPr marL="914400" lvl="1" indent="-3429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7½ if home team winning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If game shortened (</a:t>
            </a:r>
            <a:r>
              <a:rPr lang="en-US" sz="3000" dirty="0" err="1">
                <a:solidFill>
                  <a:srgbClr val="FFFF00"/>
                </a:solidFill>
              </a:rPr>
              <a:t>ie</a:t>
            </a:r>
            <a:r>
              <a:rPr lang="en-US" sz="3000" dirty="0">
                <a:solidFill>
                  <a:srgbClr val="FFFF00"/>
                </a:solidFill>
              </a:rPr>
              <a:t> weather, not enough time), 5 completed innings considered complete</a:t>
            </a:r>
          </a:p>
          <a:p>
            <a:pPr marL="914400" lvl="1" indent="-3429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4½ if home team winning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Timing of Game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18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scheduled batter is on base due a substitution and there are no substitutions remaining, the batter will be called out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Injuries</a:t>
            </a:r>
          </a:p>
        </p:txBody>
      </p:sp>
    </p:spTree>
    <p:extLst>
      <p:ext uri="{BB962C8B-B14F-4D97-AF65-F5344CB8AC3E}">
        <p14:creationId xmlns:p14="http://schemas.microsoft.com/office/powerpoint/2010/main" val="1315284090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534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an injured player needs to be removed from the line-up, you may:</a:t>
            </a:r>
          </a:p>
          <a:p>
            <a:pPr marL="9715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CA" sz="3000" dirty="0">
                <a:solidFill>
                  <a:srgbClr val="FFFF00"/>
                </a:solidFill>
              </a:rPr>
              <a:t>Replace him/her with a substitute who is: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Of same gender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registered player of the team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Not in active line-up</a:t>
            </a:r>
          </a:p>
          <a:p>
            <a:pPr marL="971550" lvl="1" indent="-514350" eaLnBrk="0" hangingPunct="0">
              <a:lnSpc>
                <a:spcPct val="130000"/>
              </a:lnSpc>
              <a:buFont typeface="+mj-lt"/>
              <a:buAutoNum type="arabicPeriod" startAt="2"/>
            </a:pPr>
            <a:r>
              <a:rPr lang="en-CA" sz="3000" dirty="0">
                <a:solidFill>
                  <a:srgbClr val="FFFF00"/>
                </a:solidFill>
              </a:rPr>
              <a:t>Remove the injured player from the line up</a:t>
            </a:r>
          </a:p>
          <a:p>
            <a:pPr marL="1333500" lvl="2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M/F ratio will not be upset</a:t>
            </a:r>
          </a:p>
          <a:p>
            <a:pPr marL="1905000" lvl="3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at-bat will be skipped</a:t>
            </a:r>
          </a:p>
          <a:p>
            <a:pPr marL="1905000" lvl="3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It is not an automatic out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injured player who needs to be removed is currently sharing a line-up spot with another player:</a:t>
            </a:r>
          </a:p>
          <a:p>
            <a:pPr marL="971550" lvl="1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other alternating batter can assume the remaining at-bats of the game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injured player is a female, and removing her from the line-up will upset the M/F ratio: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batting order is set up for the injured player's spot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This consists of the remaining females in the line-up starting with the female who hits previous to the injured, in the order opposite to that on the current line-up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219200" y="1787525"/>
            <a:ext cx="30480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M1,M2,M3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F1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M4,M5,M6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F2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M7,M8,M9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F3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M10,M11,M12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F4</a:t>
            </a: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1524000" y="5105400"/>
            <a:ext cx="4114800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791200" y="4784725"/>
            <a:ext cx="144780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F2</a:t>
            </a:r>
          </a:p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F1</a:t>
            </a:r>
          </a:p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F4 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grpSp>
        <p:nvGrpSpPr>
          <p:cNvPr id="144391" name="Group 7"/>
          <p:cNvGrpSpPr>
            <a:grpSpLocks/>
          </p:cNvGrpSpPr>
          <p:nvPr/>
        </p:nvGrpSpPr>
        <p:grpSpPr bwMode="auto">
          <a:xfrm>
            <a:off x="6477000" y="5143500"/>
            <a:ext cx="692150" cy="1219200"/>
            <a:chOff x="4080" y="3240"/>
            <a:chExt cx="436" cy="768"/>
          </a:xfrm>
        </p:grpSpPr>
        <p:sp>
          <p:nvSpPr>
            <p:cNvPr id="144392" name="Line 8"/>
            <p:cNvSpPr>
              <a:spLocks noChangeShapeType="1"/>
            </p:cNvSpPr>
            <p:nvPr/>
          </p:nvSpPr>
          <p:spPr bwMode="auto">
            <a:xfrm>
              <a:off x="4080" y="3984"/>
              <a:ext cx="43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93" name="Line 9"/>
            <p:cNvSpPr>
              <a:spLocks noChangeShapeType="1"/>
            </p:cNvSpPr>
            <p:nvPr/>
          </p:nvSpPr>
          <p:spPr bwMode="auto">
            <a:xfrm flipV="1">
              <a:off x="4516" y="3240"/>
              <a:ext cx="0" cy="76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 flipH="1">
              <a:off x="4080" y="3264"/>
              <a:ext cx="43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" name="TextBox 12"/>
          <p:cNvSpPr txBox="1"/>
          <p:nvPr/>
        </p:nvSpPr>
        <p:spPr>
          <a:xfrm rot="19438405">
            <a:off x="4289477" y="3915356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rgbClr val="FFFF00"/>
                </a:solidFill>
              </a:rPr>
              <a:t>INJURED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  <p:bldP spid="144389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828800" y="1825625"/>
            <a:ext cx="548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 </a:t>
            </a:r>
            <a:r>
              <a:rPr lang="en-US" sz="3000" dirty="0" err="1">
                <a:solidFill>
                  <a:srgbClr val="FFFF00"/>
                </a:solidFill>
              </a:rPr>
              <a:t>Scoresheets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Devotions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Report Score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C.A.S.E.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Post Game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Sign Scoresheets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7010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Confirm Score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Award Sportsmanship Points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Note any incidents, loss of Equipment Points, note any runs deducted for incomplete uniforms, etc...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11D4-1F27-E09C-BCD3-3BDF98D8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B92B9-6F61-73F3-34C5-3246930C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CB3F8-4F3C-48AB-31FD-C05C3E008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232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09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Devotions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82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Mandatory for all players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Teams that do not abide by this will lose their sportsmanship points, forfeit their game, and any further action will be at the discretion of the C.A.S.E. Committee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Game will be called as a default game (7-0)</a:t>
            </a: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6745288" y="228600"/>
          <a:ext cx="2017712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026360" imgH="1103400" progId="">
                  <p:embed/>
                </p:oleObj>
              </mc:Choice>
              <mc:Fallback>
                <p:oleObj name="Clip" r:id="rId2" imgW="1026360" imgH="1103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228600"/>
                        <a:ext cx="2017712" cy="217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Umpiring Evaluations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81000" y="1287988"/>
            <a:ext cx="8382000" cy="543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Umpires are evaluated using 4 competencies on a scale from -2 to +2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Game Control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Attitude, Confidence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Judgement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Mechanics and Positioning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Signals and Calls, Positioning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Rule Knowledge and Application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Basic Knowledge and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83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5-run Mercy Rule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Enforced every inning EXCEPT in the last inning of the game, and in extra innings.</a:t>
            </a:r>
            <a:endParaRPr lang="en-CA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GAME mercy rule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Once the game is official </a:t>
            </a:r>
          </a:p>
          <a:p>
            <a:pPr marL="1295400" lvl="2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After 5 innings, or 4.5 if home team is leading</a:t>
            </a:r>
          </a:p>
          <a:p>
            <a:pPr marL="1295400" lvl="2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difference of 14 or more runs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Losing team has the OPTION to end game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Mercy Rule</a:t>
            </a: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65789"/>
              </p:ext>
            </p:extLst>
          </p:nvPr>
        </p:nvGraphicFramePr>
        <p:xfrm>
          <a:off x="0" y="983990"/>
          <a:ext cx="9144000" cy="489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076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250462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88308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951182">
                <a:tc>
                  <a:txBody>
                    <a:bodyPr/>
                    <a:lstStyle/>
                    <a:p>
                      <a:r>
                        <a:rPr lang="en-CA" sz="1500" b="1" dirty="0"/>
                        <a:t>Game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Disinterested in the game. Frequent distractions with phone, food, or conversations throughout the game.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attitude towards all players and fans.  Sometimes loses focus during the game.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attitude towards players and fans. Remains focused and approachable throughout the game.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2390198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Confidence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Lacks control of the game. Unable to remain calm and takes frustrations out on others.</a:t>
                      </a:r>
                    </a:p>
                    <a:p>
                      <a:pPr algn="l"/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Demonstrates confidence in most situations. Sometimes shows frustration towards others.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Handles all situations efficiently, with confidence and grace.  Exerts control of the game and does not show frustrations towards others.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397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57120"/>
              </p:ext>
            </p:extLst>
          </p:nvPr>
        </p:nvGraphicFramePr>
        <p:xfrm>
          <a:off x="0" y="714215"/>
          <a:ext cx="9143999" cy="542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668294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41706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88467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096525">
                <a:tc>
                  <a:txBody>
                    <a:bodyPr/>
                    <a:lstStyle/>
                    <a:p>
                      <a:r>
                        <a:rPr lang="en-CA" sz="1500" b="1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errors in judgement calls.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with most judgement calls.  May need to consult with fellow umpires.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accurate and prompt with all judgement calls.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CA" sz="1500" b="1" dirty="0"/>
                        <a:t>Mechanics and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Signals and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consistently delayed, absent.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mostly timely, but not always clearly visible or audible.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always timely, visible and audible.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  <a:tr h="2167454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Unsure of best positions to make calls, usually from a position with an obstructed view.  Often interfering with live balls or players.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 of the best positions to make calls, but may be delayed getting into position.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alert and anticipatory, getting into the best position to make a call.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7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296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3276"/>
              </p:ext>
            </p:extLst>
          </p:nvPr>
        </p:nvGraphicFramePr>
        <p:xfrm>
          <a:off x="0" y="1572498"/>
          <a:ext cx="9144000" cy="371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213338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88308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591570">
                <a:tc>
                  <a:txBody>
                    <a:bodyPr/>
                    <a:lstStyle/>
                    <a:p>
                      <a:r>
                        <a:rPr lang="en-CA" sz="1500" b="1" dirty="0"/>
                        <a:t>Rule Knowledge and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Basic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Lacks knowledge of most softball rules.  Unable to explain rulings and unaware of resources to find answers.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 knowledge of most softball rules.  Can explain most situations and rulings to teams.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knowledge of all softball rules and is able to provide explanations for all situations.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1572794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are applied inconsistently throughout the game, leading to confusion and significant delays.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Applies proper rulings in most situations.  May need quick consultations with resources or fellow umpires.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applies proper rulings in all situations promptly.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821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Used to report any incidents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Sportsmanship &amp; Misconduct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Accountability of team leaders, Appeals, Concerns, Requests, Disputes, Suspensions, etc...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Not to be used for complaining about an umpire’s call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e-mail case@ccsasoftball.net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Conduct Accountability Standards of Excellence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C.A.S.E.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3756819"/>
            <a:ext cx="4267200" cy="20875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Gestures and Calls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OUT!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762000" y="3124200"/>
            <a:ext cx="14478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762000" y="1752600"/>
            <a:ext cx="0" cy="1371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33400" y="1371600"/>
            <a:ext cx="457200" cy="3810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SAFE!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04800" y="3048000"/>
            <a:ext cx="3810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FOUL!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FAIR!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304800" y="2971800"/>
            <a:ext cx="1905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6248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572000" y="152400"/>
            <a:ext cx="3657600" cy="3429000"/>
            <a:chOff x="2880" y="96"/>
            <a:chExt cx="2304" cy="2160"/>
          </a:xfrm>
        </p:grpSpPr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2880" y="96"/>
              <a:ext cx="2208" cy="2160"/>
            </a:xfrm>
            <a:prstGeom prst="line">
              <a:avLst/>
            </a:prstGeom>
            <a:noFill/>
            <a:ln w="889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2880" y="96"/>
              <a:ext cx="2304" cy="2160"/>
            </a:xfrm>
            <a:prstGeom prst="line">
              <a:avLst/>
            </a:prstGeom>
            <a:noFill/>
            <a:ln w="889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TIME!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4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player’s CCSA age is determined as of December 31st of the current year.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Junior division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Age 14 to 18 inclusive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Allow two 19 year olds on team as leaders (1 male, 1 female)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Ages of Players</a:t>
            </a: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419600" y="114300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DEAD BALL!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14800" y="1135559"/>
            <a:ext cx="464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OBSTRUCTION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209800" y="3048000"/>
            <a:ext cx="1676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38600" y="2606675"/>
            <a:ext cx="4648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Or </a:t>
            </a:r>
            <a:b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DELAYED DEAD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NO CATCH!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304800" y="3048000"/>
            <a:ext cx="3810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86200" y="5867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Trapped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762000"/>
            <a:ext cx="3429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INFIELD FLY!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457200" y="990600"/>
            <a:ext cx="381000" cy="304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762000" y="762000"/>
            <a:ext cx="533400" cy="838200"/>
          </a:xfrm>
          <a:prstGeom prst="curvedLef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57200" y="990600"/>
            <a:ext cx="381000" cy="304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 rot="10800000">
            <a:off x="76200" y="685800"/>
            <a:ext cx="533400" cy="838200"/>
          </a:xfrm>
          <a:prstGeom prst="curvedLef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48200" y="1059359"/>
            <a:ext cx="365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HOME RUN!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191000" y="838200"/>
            <a:ext cx="4343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GROUND RULE DOUBLE!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457200" y="10668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685800" y="1066800"/>
            <a:ext cx="1524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NO PITCH!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914400" y="2971800"/>
            <a:ext cx="1295400" cy="15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7419" name="Picture 11" descr="MCj02979350000[1]"/>
          <p:cNvPicPr>
            <a:picLocks noChangeAspect="1" noChangeArrowheads="1"/>
          </p:cNvPicPr>
          <p:nvPr/>
        </p:nvPicPr>
        <p:blipFill>
          <a:blip r:embed="rId2" cstate="print"/>
          <a:srcRect b="23952"/>
          <a:stretch>
            <a:fillRect/>
          </a:stretch>
        </p:blipFill>
        <p:spPr bwMode="auto">
          <a:xfrm>
            <a:off x="533400" y="2057400"/>
            <a:ext cx="989013" cy="10668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14994</TotalTime>
  <Words>4449</Words>
  <Application>Microsoft Office PowerPoint</Application>
  <PresentationFormat>On-screen Show (4:3)</PresentationFormat>
  <Paragraphs>736</Paragraphs>
  <Slides>96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2" baseType="lpstr">
      <vt:lpstr>Arial</vt:lpstr>
      <vt:lpstr>Comic Sans MS</vt:lpstr>
      <vt:lpstr>Times New Roman</vt:lpstr>
      <vt:lpstr>Wingdings</vt:lpstr>
      <vt:lpstr>Default Design</vt:lpstr>
      <vt:lpstr>Clip</vt:lpstr>
      <vt:lpstr>Everything you need to  know to pass the  C.C.S.A. Umpiring Test  Umpiring Training  2024 edition</vt:lpstr>
      <vt:lpstr>Umpiring Test</vt:lpstr>
      <vt:lpstr>Study Aids</vt:lpstr>
      <vt:lpstr>Outline</vt:lpstr>
      <vt:lpstr>Start of Game</vt:lpstr>
      <vt:lpstr>Timing of Game</vt:lpstr>
      <vt:lpstr>Timing of Game</vt:lpstr>
      <vt:lpstr>Mercy Rule</vt:lpstr>
      <vt:lpstr>Ages of Players</vt:lpstr>
      <vt:lpstr>Ages of Players</vt:lpstr>
      <vt:lpstr>Players &amp; Lineups</vt:lpstr>
      <vt:lpstr>Full Uniforms</vt:lpstr>
      <vt:lpstr>Full Equipment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Ground Rules</vt:lpstr>
      <vt:lpstr>Diamond and Lines</vt:lpstr>
      <vt:lpstr>PowerPoint Presentation</vt:lpstr>
      <vt:lpstr>PowerPoint Presentation</vt:lpstr>
      <vt:lpstr>PowerPoint Presentation</vt:lpstr>
      <vt:lpstr>PowerPoint Presentation</vt:lpstr>
      <vt:lpstr>Jewelry</vt:lpstr>
      <vt:lpstr>Safety Base</vt:lpstr>
      <vt:lpstr>Outfield throws to 1B</vt:lpstr>
      <vt:lpstr>150 Line</vt:lpstr>
      <vt:lpstr>Infield Line</vt:lpstr>
      <vt:lpstr>Player’s Line</vt:lpstr>
      <vt:lpstr>Commitment Line</vt:lpstr>
      <vt:lpstr>Safe Line</vt:lpstr>
      <vt:lpstr>Home Run Fence</vt:lpstr>
      <vt:lpstr>Home Run Fence</vt:lpstr>
      <vt:lpstr>Umpiring Positioning</vt:lpstr>
      <vt:lpstr>PowerPoint Presentation</vt:lpstr>
      <vt:lpstr>Fair or Foul?</vt:lpstr>
      <vt:lpstr>Fair or Foul?</vt:lpstr>
      <vt:lpstr>Bat hits ball a second time</vt:lpstr>
      <vt:lpstr>Fair or Foul?</vt:lpstr>
      <vt:lpstr>Fair or Foul?</vt:lpstr>
      <vt:lpstr>Pitching</vt:lpstr>
      <vt:lpstr>Batting</vt:lpstr>
      <vt:lpstr>Pop Fly Behind Home</vt:lpstr>
      <vt:lpstr>Batter’s Line</vt:lpstr>
      <vt:lpstr>Batter’s Line</vt:lpstr>
      <vt:lpstr>Batting Out of Order</vt:lpstr>
      <vt:lpstr>PowerPoint Presentation</vt:lpstr>
      <vt:lpstr>Overrunning</vt:lpstr>
      <vt:lpstr>Leadoffs</vt:lpstr>
      <vt:lpstr>Awarded Bases</vt:lpstr>
      <vt:lpstr>PowerPoint Presentation</vt:lpstr>
      <vt:lpstr>PowerPoint Presentation</vt:lpstr>
      <vt:lpstr>Obstruction / Interference</vt:lpstr>
      <vt:lpstr>Obstruction</vt:lpstr>
      <vt:lpstr>Interference</vt:lpstr>
      <vt:lpstr>PowerPoint Presentation</vt:lpstr>
      <vt:lpstr>PowerPoint Presentation</vt:lpstr>
      <vt:lpstr>PowerPoint Presentation</vt:lpstr>
      <vt:lpstr>Hit by Batted Ball</vt:lpstr>
      <vt:lpstr>PowerPoint Presentation</vt:lpstr>
      <vt:lpstr>Infield Fly</vt:lpstr>
      <vt:lpstr>Intentionally Dropped Ball</vt:lpstr>
      <vt:lpstr>PowerPoint Presentation</vt:lpstr>
      <vt:lpstr>PowerPoint Presentation</vt:lpstr>
      <vt:lpstr>Alternating Batters</vt:lpstr>
      <vt:lpstr>PowerPoint Presentation</vt:lpstr>
      <vt:lpstr>PowerPoint Presentation</vt:lpstr>
      <vt:lpstr>Injuries</vt:lpstr>
      <vt:lpstr>Injuries</vt:lpstr>
      <vt:lpstr>PowerPoint Presentation</vt:lpstr>
      <vt:lpstr>PowerPoint Presentation</vt:lpstr>
      <vt:lpstr>PowerPoint Presentation</vt:lpstr>
      <vt:lpstr>PowerPoint Presentation</vt:lpstr>
      <vt:lpstr>Post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C.A.S.E.</vt:lpstr>
      <vt:lpstr>Gestures and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Lau</dc:creator>
  <cp:lastModifiedBy>Compé 386</cp:lastModifiedBy>
  <cp:revision>208</cp:revision>
  <dcterms:created xsi:type="dcterms:W3CDTF">2007-04-26T22:35:46Z</dcterms:created>
  <dcterms:modified xsi:type="dcterms:W3CDTF">2024-05-11T21:02:15Z</dcterms:modified>
</cp:coreProperties>
</file>